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Open Sans" panose="020B0606030504020204" pitchFamily="34" charset="0"/>
      <p:regular r:id="rId85"/>
      <p:bold r:id="rId86"/>
      <p:italic r:id="rId87"/>
      <p:boldItalic r:id="rId88"/>
    </p:embeddedFont>
    <p:embeddedFont>
      <p:font typeface="PT Sans Narrow" panose="020B0506020203020204" pitchFamily="34" charset="77"/>
      <p:regular r:id="rId89"/>
      <p:bold r:id="rId90"/>
    </p:embeddedFont>
    <p:embeddedFont>
      <p:font typeface="Roboto" panose="02000000000000000000" pitchFamily="2" charset="0"/>
      <p:regular r:id="rId91"/>
      <p:bold r:id="rId92"/>
      <p:italic r:id="rId93"/>
      <p:boldItalic r:id="rId94"/>
    </p:embeddedFont>
    <p:embeddedFont>
      <p:font typeface="Roboto Mono" pitchFamily="49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445237-A0A4-4CD1-8C1F-C559C8B6D3A6}">
  <a:tblStyle styleId="{B1445237-A0A4-4CD1-8C1F-C559C8B6D3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5FABCC1-0B69-4D52-BD20-FDF8063B6D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144" d="100"/>
          <a:sy n="144" d="100"/>
        </p:scale>
        <p:origin x="7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9092d88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9092d88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9092d880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9092d880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9092d880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9092d880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8dfd2ba0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8dfd2ba06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94ed2820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94ed2820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8abad0bb4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8abad0bb4_4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8abad0bb4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8abad0bb4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8abad0bb4_4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8abad0bb4_4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8dfd2ba06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8dfd2ba06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8dfd2ba06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8dfd2ba06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8dfd2ba06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8dfd2ba06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8dfd2ba0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8dfd2ba0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8abad0bb4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8abad0bb4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8abad0bb4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8abad0bb4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8dfd2ba06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8dfd2ba06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8abad0bb4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8abad0bb4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8abad0bb4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8abad0bb4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8abad0bb4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8abad0bb4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8dfd2ba06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8dfd2ba06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8abad0bb4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8abad0bb4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8dfd2ba06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8dfd2ba06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is called as supervised method because it has information about which group the data point belongs to in order to best separate the groups.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check how LDA helps us classify the 2 groups in Heart Diagnosis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8dfd2ba06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8dfd2ba06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94a70d2e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94a70d2e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8abad0bb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8abad0bb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94a70d2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94a70d2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indicates that LDA was performed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Diagnosis_Heart_Disease</a:t>
            </a:r>
            <a:r>
              <a:rPr lang="en">
                <a:solidFill>
                  <a:schemeClr val="dk1"/>
                </a:solidFill>
              </a:rPr>
              <a:t> as the target variable and all other variables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chemeClr val="dk1"/>
                </a:solidFill>
              </a:rPr>
              <a:t>) as predictors.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Individuals with heart disease tend to be older.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Males seem to have a higher likelihood of heart disease.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slightly higher resting blood pressure AND  Cholesterol levels are slightly higher in patients with Heart disease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8abad0bb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8abad0bb4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the distributions of each discriminant function across classes.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Boxplot shows that There is clear separation between the LD1 distributions for 0 and 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median LD1 for group 0 is negative, while for group 1 it is positive. This indicates that LD1 effectively separates the two groups.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8abad0bb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8abad0bb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94a70d2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94a70d2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AUC of 0.929 means that in 92.9% of randomly chosen pairs of positive and negative samples, the model will correctly rank the positive sample higher than the negative 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one more thing we can do to check if model can improve based on the current data distribution. That is setting a threshold value.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94a70d2e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94a70d2e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correctly classifies 78.79% of the cases overall. While this is fairly good, there is room for improvement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correctly identifies 96.25% of patients who actually have heart disease. This is a very high value, indicating that the model is excellent at detecting true positives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correctly identifies 72.35% of patients who do not have heart disease. The lower specificity indicates that the model is more likely to classify some healthy individuals as having heart disease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94ed2820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94ed2820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94a70d2e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194a70d2e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Adjusting the Cutoff</a:t>
            </a:r>
            <a:r>
              <a:rPr lang="en">
                <a:solidFill>
                  <a:schemeClr val="dk1"/>
                </a:solidFill>
              </a:rPr>
              <a:t>: The current cutoff might have been chosen to favor sensitivity. Adjusting the cutoff point might provide a better balance between sensitivity and specificity.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Feature Engineering</a:t>
            </a:r>
            <a:r>
              <a:rPr lang="en">
                <a:solidFill>
                  <a:schemeClr val="dk1"/>
                </a:solidFill>
              </a:rPr>
              <a:t>: Additional feature selection or transformation could help the model better differentiate between the two classes.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class imbalance is an issue, you could try using resampling methods like </a:t>
            </a:r>
            <a:r>
              <a:rPr lang="en" b="1">
                <a:solidFill>
                  <a:schemeClr val="dk1"/>
                </a:solidFill>
              </a:rPr>
              <a:t>SMOTE</a:t>
            </a:r>
            <a:r>
              <a:rPr lang="en">
                <a:solidFill>
                  <a:schemeClr val="dk1"/>
                </a:solidFill>
              </a:rPr>
              <a:t> (Synthetic Minority Over-sampling Technique) or </a:t>
            </a:r>
            <a:r>
              <a:rPr lang="en" b="1">
                <a:solidFill>
                  <a:schemeClr val="dk1"/>
                </a:solidFill>
              </a:rPr>
              <a:t>undersampling</a:t>
            </a:r>
            <a:r>
              <a:rPr lang="en">
                <a:solidFill>
                  <a:schemeClr val="dk1"/>
                </a:solidFill>
              </a:rPr>
              <a:t> of the majority class.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8abad0bb4_4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8abad0bb4_4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700a36c0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700a36c0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8abad0bb4_4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8abad0bb4_4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8abad0bb4_4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8abad0bb4_4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8abad0bb4_4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8abad0bb4_4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8abad0bb4_4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8abad0bb4_4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8abad0bb4_4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8abad0bb4_4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8abad0bb4_4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8abad0bb4_4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8abad0bb4_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8abad0bb4_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8abad0bb4_4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8abad0bb4_4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8abad0bb4_4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8abad0bb4_4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8dfd2ba0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8dfd2ba0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8dfd2ba06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8dfd2ba06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94ed282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94ed282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94ed2820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94ed2820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94ed2820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94ed2820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94ed2820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94ed2820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94ed2820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94ed2820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94ed2820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94ed2820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94ed2820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194ed2820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9654f60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19654f60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9654f60d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9654f60d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94ed2820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94ed2820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8dfd2ba06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8dfd2ba06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9654f60d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9654f60d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cb92d9182c013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1cb92d9182c013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9654f60d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9654f60d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cb92d9182c013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cb92d9182c013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cb92d9182c01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1cb92d9182c01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cb92d9182c013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cb92d9182c013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18dfd2ba06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18dfd2ba06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94ed2820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94ed2820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94ed2820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94ed2820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cb92d9182c013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cb92d9182c013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8dfd2ba0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8dfd2ba06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cb92d9182c013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cb92d9182c013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cb92d9182c013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1cb92d9182c013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cb92d9182c013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1cb92d9182c013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cb92d9182c013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1cb92d9182c013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8dfd2ba0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18dfd2ba0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8dfd2ba0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18dfd2ba0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8dfd2ba06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8dfd2ba06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8dfd2ba06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8dfd2ba06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18dfd2ba06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18dfd2ba06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9092d880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9092d880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8dfd2ba06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8dfd2ba06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Dimensionality Reduction Techniques for Improved Diagnosis of Heart Disease</a:t>
            </a:r>
            <a:endParaRPr sz="3759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: Rachel, Teshani, Komalpreet, Shwetha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221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/>
              <a:t>Principal Component Anal</a:t>
            </a:r>
            <a:r>
              <a:rPr lang="en" sz="2540"/>
              <a:t>ysis (PCA)</a:t>
            </a:r>
            <a:endParaRPr sz="3100"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42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Methodology: </a:t>
            </a:r>
            <a:endParaRPr sz="14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PCA transforms the original features into a new set of uncorrelated components.</a:t>
            </a:r>
            <a:br>
              <a:rPr lang="en" sz="1400">
                <a:highlight>
                  <a:srgbClr val="FFFFFF"/>
                </a:highlight>
              </a:rPr>
            </a:b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Application to Heart Disease Data:</a:t>
            </a:r>
            <a:endParaRPr sz="14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PCA was applied to the Cleveland heart dataset, reducing the number of features while retaining essential information.</a:t>
            </a: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The first three principal components were found to be significant, explaining a substantial portion of the variance.</a:t>
            </a: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Results:</a:t>
            </a:r>
            <a:endParaRPr sz="14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PCA-based models showed improved accuracy and reduced computational time compared to models using all original features.</a:t>
            </a: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221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Factor Analysis (FA) </a:t>
            </a:r>
            <a:endParaRPr sz="2600"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264725" y="791225"/>
            <a:ext cx="8520600" cy="42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Factor Analysis:</a:t>
            </a:r>
            <a:endParaRPr sz="14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FA identifies common factors that influence multiple observed variables.</a:t>
            </a: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Reduces the dataset to a smaller number of factors, capturing the shared variance.</a:t>
            </a: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Application to Heart Disease Data:</a:t>
            </a:r>
            <a:endParaRPr sz="14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FA was used to extract three common factors from the Cleveland heart dataset.</a:t>
            </a: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These factors were used as inputs to neural network classifiers.</a:t>
            </a:r>
            <a:endParaRPr sz="1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Conclusion:</a:t>
            </a:r>
            <a:endParaRPr sz="14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Dimensionality reduction techniques like PCA and FA significantly enhance the diagnostic performance of machine learning models.</a:t>
            </a:r>
            <a:endParaRPr sz="1400">
              <a:highlight>
                <a:srgbClr val="FFFFFF"/>
              </a:highlight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Shilaskar, S., &amp; Ghatol, A. (2013). Dimensionality Reduction Techniques for Improved Diagnosis of Heart Disease. </a:t>
            </a:r>
            <a:r>
              <a:rPr lang="en" sz="1850" i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International Journal of Computer Applications</a:t>
            </a:r>
            <a:r>
              <a:rPr lang="en" sz="18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61(5).</a:t>
            </a:r>
            <a:endParaRPr sz="18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Perumal, R., &amp; Kaladevi, A. C. (2020). Early Prediction of Coronary Heart Disease from Cleveland Dataset using Machine Learning Techniques.</a:t>
            </a:r>
            <a:endParaRPr sz="18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229500" y="1414200"/>
            <a:ext cx="8520600" cy="3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There were 303 rows of data in Cleveland Heart Data set.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6 rows had missing values for Thalessemia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These rows were omitted, giving 297 complete data rows.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The target variable (Diagnosis of Heart Disease) had values 0, 1,2,3,4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Since any value above 0 indicates the presence of heart disease, we coded them to be 1.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Converted the qualitative variables into factors and the quantitative variables to numerical.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ctrTitle"/>
          </p:nvPr>
        </p:nvSpPr>
        <p:spPr>
          <a:xfrm>
            <a:off x="1589850" y="1613500"/>
            <a:ext cx="5880300" cy="13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Insights from Exploratory Analysis</a:t>
            </a:r>
            <a:endParaRPr sz="6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174925"/>
            <a:ext cx="85206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2565"/>
              <a:buNone/>
            </a:pPr>
            <a:r>
              <a:rPr lang="en" sz="3040"/>
              <a:t>Distribution of Numerical Features</a:t>
            </a:r>
            <a:endParaRPr sz="304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00" y="779325"/>
            <a:ext cx="7318902" cy="42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025"/>
            <a:ext cx="8839204" cy="3625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9032"/>
            <a:ext cx="9144003" cy="383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2075"/>
            <a:ext cx="8839204" cy="378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311700" y="210150"/>
            <a:ext cx="85206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2565"/>
              <a:buNone/>
            </a:pPr>
            <a:r>
              <a:rPr lang="en" sz="3040"/>
              <a:t>Box Plots of Numerical Variable</a:t>
            </a:r>
            <a:endParaRPr sz="3040"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0" y="779850"/>
            <a:ext cx="7408671" cy="405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need Principal Component Analysis?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4129800" cy="3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of the </a:t>
            </a:r>
            <a:r>
              <a:rPr lang="en" b="1"/>
              <a:t>numerical variables</a:t>
            </a:r>
            <a:r>
              <a:rPr lang="en"/>
              <a:t> are weakly correlated, with correlations ranging between 0 and 0.39.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PCA isn't just for highly correlated features—it can help: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Reduce dimensionality.</a:t>
            </a:r>
            <a:endParaRPr sz="140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Simplify feature space for better visualization and analysis.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327850"/>
            <a:ext cx="4378925" cy="324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disease is a leading cause of mortality worldwide and requires early, accurate diagnosis.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Diagnostic data often include numerous clinical variables, making the analysis complex.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Dimensionality reduction and classification techniques help: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Extract meaningful patterns from high-dimensional data.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Improve prediction accuracy and model interpretability.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Principal Components?</a:t>
            </a: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311700" y="3883500"/>
            <a:ext cx="40719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Scree Plot suggests 2 </a:t>
            </a:r>
            <a:endParaRPr b="1"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2"/>
          </p:nvPr>
        </p:nvSpPr>
        <p:spPr>
          <a:xfrm>
            <a:off x="4832400" y="3883500"/>
            <a:ext cx="39999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80-90% total variance method suggests 4 Principal Components</a:t>
            </a:r>
            <a:endParaRPr b="1"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50" y="1197009"/>
            <a:ext cx="3999900" cy="258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025" y="1197000"/>
            <a:ext cx="4181056" cy="25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Principal Components?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Kaiser Criterion suggests 2.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</a:t>
            </a:r>
            <a:r>
              <a:rPr lang="en" b="1"/>
              <a:t>2 Components when interpretability, speed, and simplicity</a:t>
            </a:r>
            <a:r>
              <a:rPr lang="en"/>
              <a:t> are priorities (e.g., visualizations or quick insights).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b="1"/>
              <a:t>4 Components (90% variance) for robust and detailed predictive modeling</a:t>
            </a:r>
            <a:r>
              <a:rPr lang="en"/>
              <a:t> to ensure the model has access to all meaningful information from the data.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50" y="1753475"/>
            <a:ext cx="3956849" cy="26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in Principal Component 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2"/>
          </p:nvPr>
        </p:nvSpPr>
        <p:spPr>
          <a:xfrm>
            <a:off x="5027225" y="1266188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significant overlap between the two classes (heart disease and no heart disease), </a:t>
            </a:r>
            <a:r>
              <a:rPr lang="en" b="1"/>
              <a:t>indicating that PC1 and PC2 alone do not fully separate the two groups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However, there may still be subtle trends or patterns, as the light blue points appear slightly more spread in certain regions.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50" y="1417338"/>
            <a:ext cx="4815251" cy="30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in Principal Component Space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2"/>
          </p:nvPr>
        </p:nvSpPr>
        <p:spPr>
          <a:xfrm>
            <a:off x="4481075" y="1198200"/>
            <a:ext cx="4526700" cy="3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6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en" sz="1625"/>
              <a:t>The scatterplot reveals clusters that may correspond to patients with and without heart disease (e.g., blue vs. red points).</a:t>
            </a:r>
            <a:endParaRPr sz="1625"/>
          </a:p>
          <a:p>
            <a:pPr marL="457200" lvl="0" indent="-316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en" sz="1625"/>
              <a:t>While PC1 provides the primary separation, adding PC2 and PC3 enhances the distinction between these groups.</a:t>
            </a:r>
            <a:endParaRPr sz="1625"/>
          </a:p>
          <a:p>
            <a:pPr marL="457200" lvl="0" indent="-30015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547"/>
              <a:buFont typeface="Arial"/>
              <a:buChar char="★"/>
            </a:pPr>
            <a:r>
              <a:rPr lang="en" sz="1625" b="1"/>
              <a:t>PC1 captures the majority of variance</a:t>
            </a:r>
            <a:r>
              <a:rPr lang="en" sz="1625"/>
              <a:t>, spreading data widely along its axis.</a:t>
            </a:r>
            <a:endParaRPr sz="1625"/>
          </a:p>
          <a:p>
            <a:pPr marL="457200" lvl="0" indent="-30015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547"/>
              <a:buFont typeface="Arial"/>
              <a:buChar char="★"/>
            </a:pPr>
            <a:r>
              <a:rPr lang="en" sz="1625" b="1"/>
              <a:t>PC2 and PC3 add depth</a:t>
            </a:r>
            <a:r>
              <a:rPr lang="en" sz="1625"/>
              <a:t> to the analysis by separating data points that are not distinguishable on PC1 alone.</a:t>
            </a:r>
            <a:endParaRPr sz="1625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0" y="1475825"/>
            <a:ext cx="4616373" cy="26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Variable Contributions in PCA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2"/>
          </p:nvPr>
        </p:nvSpPr>
        <p:spPr>
          <a:xfrm>
            <a:off x="4148075" y="1266175"/>
            <a:ext cx="4755600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en" sz="1508"/>
              <a:t>Variables like </a:t>
            </a:r>
            <a:r>
              <a:rPr lang="en" sz="1508" b="1"/>
              <a:t>Serum Cholesterol</a:t>
            </a:r>
            <a:r>
              <a:rPr lang="en" sz="1508"/>
              <a:t> and </a:t>
            </a:r>
            <a:r>
              <a:rPr lang="en" sz="1508" b="1"/>
              <a:t>Maximum Heart Rate Achieved</a:t>
            </a:r>
            <a:r>
              <a:rPr lang="en" sz="1508"/>
              <a:t> are s</a:t>
            </a:r>
            <a:r>
              <a:rPr lang="en" sz="1508" b="1"/>
              <a:t>trongly correlated with PC1</a:t>
            </a:r>
            <a:r>
              <a:rPr lang="en" sz="1508"/>
              <a:t> (longer arrows pointing in similar directions).</a:t>
            </a:r>
            <a:endParaRPr sz="1508"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en" sz="1508" b="1"/>
              <a:t>ST Depression Exercise </a:t>
            </a:r>
            <a:r>
              <a:rPr lang="en" sz="1508"/>
              <a:t>(Oldpeak) and </a:t>
            </a:r>
            <a:r>
              <a:rPr lang="en" sz="1508" b="1"/>
              <a:t>Age</a:t>
            </a:r>
            <a:r>
              <a:rPr lang="en" sz="1508"/>
              <a:t> are more associated with </a:t>
            </a:r>
            <a:r>
              <a:rPr lang="en" sz="1508" b="1"/>
              <a:t>PC2</a:t>
            </a:r>
            <a:r>
              <a:rPr lang="en" sz="1508"/>
              <a:t>, as their arrows align closer to that axis.</a:t>
            </a:r>
            <a:endParaRPr sz="1508"/>
          </a:p>
          <a:p>
            <a:pPr marL="457200" lvl="0" indent="-3171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en" sz="1508"/>
              <a:t>Variables with shorter arrows, like </a:t>
            </a:r>
            <a:r>
              <a:rPr lang="en" sz="1508" b="1"/>
              <a:t>Resting Blood Pressure</a:t>
            </a:r>
            <a:r>
              <a:rPr lang="en" sz="1508"/>
              <a:t>, </a:t>
            </a:r>
            <a:r>
              <a:rPr lang="en" sz="1508" b="1"/>
              <a:t>contribute less </a:t>
            </a:r>
            <a:r>
              <a:rPr lang="en" sz="1508"/>
              <a:t>to the variance explained by </a:t>
            </a:r>
            <a:r>
              <a:rPr lang="en" sz="1508" b="1"/>
              <a:t>PC1 and PC2</a:t>
            </a:r>
            <a:r>
              <a:rPr lang="en" sz="1508"/>
              <a:t>.</a:t>
            </a:r>
            <a:endParaRPr sz="1508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175"/>
            <a:ext cx="3836387" cy="35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from the Biplot</a:t>
            </a:r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2"/>
          </p:nvPr>
        </p:nvSpPr>
        <p:spPr>
          <a:xfrm>
            <a:off x="4325225" y="1344325"/>
            <a:ext cx="4507200" cy="32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PC1 seems to capture a combination of </a:t>
            </a:r>
            <a:r>
              <a:rPr lang="en" b="1"/>
              <a:t>clinical metrics</a:t>
            </a:r>
            <a:r>
              <a:rPr lang="en"/>
              <a:t> such as cholesterol and heart rate, likely representing </a:t>
            </a:r>
            <a:r>
              <a:rPr lang="en" b="1"/>
              <a:t>overall cardiovascular health</a:t>
            </a:r>
            <a:r>
              <a:rPr lang="en"/>
              <a:t>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PC2 may reflect </a:t>
            </a:r>
            <a:r>
              <a:rPr lang="en" b="1"/>
              <a:t>age and exercise-induced factors</a:t>
            </a:r>
            <a:r>
              <a:rPr lang="en"/>
              <a:t>, indicating a different underlying pattern in the data.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175"/>
            <a:ext cx="3836387" cy="35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311700" y="308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&amp; Logistic Regression</a:t>
            </a: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2"/>
          </p:nvPr>
        </p:nvSpPr>
        <p:spPr>
          <a:xfrm>
            <a:off x="4347950" y="1071350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split: 80% training, 20% testing.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000" y="1714500"/>
            <a:ext cx="4849476" cy="306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8137"/>
            <a:ext cx="2794375" cy="49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1520475" y="962475"/>
            <a:ext cx="11349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chemeClr val="dk2"/>
                </a:solidFill>
              </a:rPr>
              <a:t>Numerical variables</a:t>
            </a:r>
            <a:endParaRPr sz="5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Results</a:t>
            </a: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2"/>
          </p:nvPr>
        </p:nvSpPr>
        <p:spPr>
          <a:xfrm>
            <a:off x="4198575" y="954125"/>
            <a:ext cx="46728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achieves balanced performance, with sensitivity (65.52%) and specificity (80.60%) showing fair discrimination between heart disease and no heart disease cases.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Positive Predictive Value (76%) demonstrates reasonable reliability in predictions.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575" y="2360375"/>
            <a:ext cx="4455224" cy="27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25" y="1152425"/>
            <a:ext cx="2862659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title"/>
          </p:nvPr>
        </p:nvSpPr>
        <p:spPr>
          <a:xfrm>
            <a:off x="311700" y="558775"/>
            <a:ext cx="3165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</a:t>
            </a:r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Misses 6 heart disease cases (False Negatives), which can have real-world implications.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Room for improvement in precision and overall agreement.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performs moderately well but could be enhanced through - 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better feature engineering, alternative classifiers, or further hyperparameter tuning.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have multiple components to retain maximum information of the data.</a:t>
            </a:r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4832400" y="597425"/>
            <a:ext cx="415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25" y="3145425"/>
            <a:ext cx="33718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</a:t>
            </a:r>
            <a:endParaRPr/>
          </a:p>
        </p:txBody>
      </p:sp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xfrm>
            <a:off x="311700" y="1249925"/>
            <a:ext cx="8520600" cy="3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Linear Discriminant Analysis (LDA) is a supervised machine learning algorithm used for classification and dimensionality reduction. 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It aims to project data onto a lower-dimensional space while maximizing the separation between multiple classes.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Evaluating classification efficacy with Linear Discriminant Analysis (LDA).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study explores dimensionality reduction and classification methods on the </a:t>
            </a:r>
            <a:r>
              <a:rPr lang="en" b="1"/>
              <a:t>Cleveland Heart Disease Dataset</a:t>
            </a:r>
            <a:r>
              <a:rPr lang="en"/>
              <a:t> to optimize prediction models.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 like PCA, MCA, FA and LDA reduce redundancy, enhance interpretability, and provide insights into heart disease diagnosis.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vs PCA</a:t>
            </a:r>
            <a:endParaRPr/>
          </a:p>
        </p:txBody>
      </p:sp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5604000" y="1266325"/>
            <a:ext cx="3228300" cy="3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plot represents the data's distribution in terms of its principal components (PC1 and PC2).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moderate separation between the two classes, but considerable overlap is present. </a:t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5200676" cy="31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vs PCA</a:t>
            </a:r>
            <a:endParaRPr/>
          </a:p>
        </p:txBody>
      </p:sp>
      <p:sp>
        <p:nvSpPr>
          <p:cNvPr id="267" name="Google Shape;267;p43"/>
          <p:cNvSpPr txBox="1">
            <a:spLocks noGrp="1"/>
          </p:cNvSpPr>
          <p:nvPr>
            <p:ph type="body" idx="1"/>
          </p:nvPr>
        </p:nvSpPr>
        <p:spPr>
          <a:xfrm>
            <a:off x="5703625" y="1414750"/>
            <a:ext cx="30450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horizontal axis is LD1, representing the direction that best separates the two classes.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separation between the two classes is much more distinct and overlap is significantly reduced.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1850"/>
            <a:ext cx="5391925" cy="33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Model Output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387" y="1217775"/>
            <a:ext cx="6509226" cy="36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311700" y="417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Boxplot</a:t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75" y="1332875"/>
            <a:ext cx="4941625" cy="34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5"/>
          <p:cNvSpPr txBox="1"/>
          <p:nvPr/>
        </p:nvSpPr>
        <p:spPr>
          <a:xfrm>
            <a:off x="5444700" y="1823775"/>
            <a:ext cx="3387600" cy="22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There is clear separation between the LD1 distributions for 0 and 1.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median LD1 for group 0 is negative, while for group 1 it is positive. This indicates that LD1 effectively separates the two groups.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Results</a:t>
            </a:r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4454075" y="1653475"/>
            <a:ext cx="4260300" cy="24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LDA model shows good overall performance with high accuracy of 86.2%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It achieves balanced performance, with sensitivity (81%) and specificity (90.60%) showing fair discrimination between heart disease and no heart disease cases.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Positive Predictive Value (88%) demonstrates reasonable reliability in predictions.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25" y="1152425"/>
            <a:ext cx="3498150" cy="37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sp>
        <p:nvSpPr>
          <p:cNvPr id="294" name="Google Shape;294;p47"/>
          <p:cNvSpPr txBox="1">
            <a:spLocks noGrp="1"/>
          </p:cNvSpPr>
          <p:nvPr>
            <p:ph type="body" idx="1"/>
          </p:nvPr>
        </p:nvSpPr>
        <p:spPr>
          <a:xfrm>
            <a:off x="5807300" y="1581750"/>
            <a:ext cx="3031800" cy="21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An </a:t>
            </a:r>
            <a:r>
              <a:rPr lang="en" sz="1400" b="1">
                <a:solidFill>
                  <a:srgbClr val="000000"/>
                </a:solidFill>
              </a:rPr>
              <a:t>AUC of 0.929 </a:t>
            </a:r>
            <a:r>
              <a:rPr lang="en" sz="1400">
                <a:solidFill>
                  <a:srgbClr val="000000"/>
                </a:solidFill>
              </a:rPr>
              <a:t>indicates that model is performing very well in distinguishing between the two classes of Heart Diagnosis.</a:t>
            </a:r>
            <a:endParaRPr sz="2100"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763"/>
            <a:ext cx="5495601" cy="3365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off Value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00" y="1362900"/>
            <a:ext cx="5438000" cy="3261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675" y="1778226"/>
            <a:ext cx="2386875" cy="24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6139675" y="1299050"/>
            <a:ext cx="2153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Cut off 1.2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off Value</a:t>
            </a:r>
            <a:endParaRPr/>
          </a:p>
        </p:txBody>
      </p:sp>
      <p:sp>
        <p:nvSpPr>
          <p:cNvPr id="309" name="Google Shape;309;p49"/>
          <p:cNvSpPr txBox="1">
            <a:spLocks noGrp="1"/>
          </p:cNvSpPr>
          <p:nvPr>
            <p:ph type="body" idx="1"/>
          </p:nvPr>
        </p:nvSpPr>
        <p:spPr>
          <a:xfrm>
            <a:off x="3897150" y="1618225"/>
            <a:ext cx="4373700" cy="28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adjusting the cutoff to 0.2, we have improved both sensitivity and specificity.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There’s now a better balance between identifying true positives (patients with heart disease) and true negatives (healthy patients).</a:t>
            </a:r>
            <a:endParaRPr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550" y="1865176"/>
            <a:ext cx="2828300" cy="23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</a:t>
            </a:r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00000"/>
                </a:solidFill>
              </a:rPr>
              <a:t>15 false negative cases shows that there is still room for improvement, particularly if the goal is to minimize false negatives or missing heart disease cases.</a:t>
            </a:r>
            <a:endParaRPr sz="5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00000"/>
                </a:solidFill>
              </a:rPr>
              <a:t>26 false positives, which means the model is predicting heart disease in some patients who don’t actually have it.</a:t>
            </a:r>
            <a:endParaRPr sz="5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317" name="Google Shape;317;p50"/>
          <p:cNvSpPr txBox="1"/>
          <p:nvPr/>
        </p:nvSpPr>
        <p:spPr>
          <a:xfrm>
            <a:off x="193575" y="25716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Improvements</a:t>
            </a:r>
            <a:endParaRPr sz="32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18" name="Google Shape;318;p50"/>
          <p:cNvSpPr txBox="1">
            <a:spLocks noGrp="1"/>
          </p:cNvSpPr>
          <p:nvPr>
            <p:ph type="body" idx="1"/>
          </p:nvPr>
        </p:nvSpPr>
        <p:spPr>
          <a:xfrm>
            <a:off x="311700" y="3395925"/>
            <a:ext cx="85206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00000"/>
                </a:solidFill>
              </a:rPr>
              <a:t>To improve model performance we can identify and keep only the most relevant features. Also as our data is not completely balance we can use sampling methods. </a:t>
            </a:r>
            <a:endParaRPr sz="5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00000"/>
                </a:solidFill>
              </a:rPr>
              <a:t>Also another way to improve is additional feature selection or transformation to help the model better differentiate between the two classes. </a:t>
            </a:r>
            <a:endParaRPr sz="5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Regression</a:t>
            </a:r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8"/>
              <a:t>In this analysis, stepwise regression was performed on the heart disease dataset to identify the most significant predictors of heart disease diagnosis. </a:t>
            </a:r>
            <a:endParaRPr sz="22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8"/>
              <a:t>Stepwise regression is a systematic method for adding or removing predictors based on their statistical significance in explaining the dependent variable. </a:t>
            </a:r>
            <a:endParaRPr sz="22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8"/>
              <a:t>It balances model complexity and predictive power by retaining only variables that contribute meaningfully to the model.</a:t>
            </a:r>
            <a:endParaRPr sz="22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aim to achieve our objectives by :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variance using principal components.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latent factors.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Representing and analyzing categorical data via Multiple Correspondence Analysis (MCA).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Evaluating classification efficacy with Linear Discriminant Analysis (LDA).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Optimizing predictions using stepwise regression.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>
            <a:spLocks noGrp="1"/>
          </p:cNvSpPr>
          <p:nvPr>
            <p:ph type="title"/>
          </p:nvPr>
        </p:nvSpPr>
        <p:spPr>
          <a:xfrm>
            <a:off x="311700" y="174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 with All Variables </a:t>
            </a:r>
            <a:endParaRPr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53513"/>
            <a:ext cx="5425349" cy="41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>
            <a:spLocks noGrp="1"/>
          </p:cNvSpPr>
          <p:nvPr>
            <p:ph type="title"/>
          </p:nvPr>
        </p:nvSpPr>
        <p:spPr>
          <a:xfrm>
            <a:off x="311700" y="186700"/>
            <a:ext cx="40590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body" idx="1"/>
          </p:nvPr>
        </p:nvSpPr>
        <p:spPr>
          <a:xfrm>
            <a:off x="358675" y="10378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Preparation</a:t>
            </a:r>
            <a:endParaRPr sz="30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8"/>
              <a:t>70 % of data was taken as training set, and 30% test set. </a:t>
            </a:r>
            <a:endParaRPr sz="26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8"/>
              <a:t>Defined the full model and the null model </a:t>
            </a:r>
            <a:endParaRPr sz="260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8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>
            <a:spLocks noGrp="1"/>
          </p:cNvSpPr>
          <p:nvPr>
            <p:ph type="title"/>
          </p:nvPr>
        </p:nvSpPr>
        <p:spPr>
          <a:xfrm>
            <a:off x="311700" y="480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Forward Stepwise Regr</a:t>
            </a:r>
            <a:r>
              <a:rPr lang="en" sz="3100"/>
              <a:t>ession</a:t>
            </a:r>
            <a:endParaRPr sz="3700"/>
          </a:p>
        </p:txBody>
      </p:sp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50" y="1081975"/>
            <a:ext cx="5850701" cy="384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Backward Stepwise Regr</a:t>
            </a:r>
            <a:r>
              <a:rPr lang="en" sz="3100"/>
              <a:t>ession</a:t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00" y="1081700"/>
            <a:ext cx="5909400" cy="38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Both Directions Stepwise Regr</a:t>
            </a:r>
            <a:r>
              <a:rPr lang="en" sz="3100"/>
              <a:t>ession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50" y="1152425"/>
            <a:ext cx="711416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>
            <a:spLocks noGrp="1"/>
          </p:cNvSpPr>
          <p:nvPr>
            <p:ph type="title"/>
          </p:nvPr>
        </p:nvSpPr>
        <p:spPr>
          <a:xfrm>
            <a:off x="311700" y="116225"/>
            <a:ext cx="85206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the most accurate threshold for classification</a:t>
            </a:r>
            <a:endParaRPr/>
          </a:p>
        </p:txBody>
      </p:sp>
      <p:sp>
        <p:nvSpPr>
          <p:cNvPr id="360" name="Google Shape;360;p57"/>
          <p:cNvSpPr txBox="1">
            <a:spLocks noGrp="1"/>
          </p:cNvSpPr>
          <p:nvPr>
            <p:ph type="title"/>
          </p:nvPr>
        </p:nvSpPr>
        <p:spPr>
          <a:xfrm>
            <a:off x="745925" y="1167325"/>
            <a:ext cx="85206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533" u="sng">
                <a:solidFill>
                  <a:srgbClr val="783F0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44" u="sng">
                <a:solidFill>
                  <a:srgbClr val="783F0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ROC Curve and Youden's J Statistic</a:t>
            </a:r>
            <a:endParaRPr sz="2644" u="sng">
              <a:solidFill>
                <a:srgbClr val="783F0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7"/>
          <p:cNvSpPr txBox="1"/>
          <p:nvPr/>
        </p:nvSpPr>
        <p:spPr>
          <a:xfrm>
            <a:off x="6731175" y="1707450"/>
            <a:ext cx="2440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optimal threshold at 0.3539965</a:t>
            </a:r>
            <a:b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75" y="1707450"/>
            <a:ext cx="5199998" cy="32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 across Thresholds</a:t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0" y="1069975"/>
            <a:ext cx="6461349" cy="38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8"/>
          <p:cNvSpPr txBox="1"/>
          <p:nvPr/>
        </p:nvSpPr>
        <p:spPr>
          <a:xfrm>
            <a:off x="7330100" y="1824875"/>
            <a:ext cx="1700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Optimal Threshold is 0.4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 the chosen threshold</a:t>
            </a:r>
            <a:endParaRPr/>
          </a:p>
        </p:txBody>
      </p:sp>
      <p:pic>
        <p:nvPicPr>
          <p:cNvPr id="375" name="Google Shape;3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00" y="1058475"/>
            <a:ext cx="3678250" cy="39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>
            <a:spLocks noGrp="1"/>
          </p:cNvSpPr>
          <p:nvPr>
            <p:ph type="title"/>
          </p:nvPr>
        </p:nvSpPr>
        <p:spPr>
          <a:xfrm>
            <a:off x="311700" y="221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Complete Data Set</a:t>
            </a:r>
            <a:endParaRPr/>
          </a:p>
        </p:txBody>
      </p:sp>
      <p:pic>
        <p:nvPicPr>
          <p:cNvPr id="381" name="Google Shape;3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50200"/>
            <a:ext cx="3762000" cy="416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>
            <a:spLocks noGrp="1"/>
          </p:cNvSpPr>
          <p:nvPr>
            <p:ph type="title"/>
          </p:nvPr>
        </p:nvSpPr>
        <p:spPr>
          <a:xfrm>
            <a:off x="140975" y="202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Analysis</a:t>
            </a:r>
            <a:endParaRPr/>
          </a:p>
        </p:txBody>
      </p:sp>
      <p:sp>
        <p:nvSpPr>
          <p:cNvPr id="387" name="Google Shape;387;p61"/>
          <p:cNvSpPr txBox="1">
            <a:spLocks noGrp="1"/>
          </p:cNvSpPr>
          <p:nvPr>
            <p:ph type="body" idx="1"/>
          </p:nvPr>
        </p:nvSpPr>
        <p:spPr>
          <a:xfrm>
            <a:off x="602225" y="1216950"/>
            <a:ext cx="8230200" cy="26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 b="1">
                <a:solidFill>
                  <a:srgbClr val="000000"/>
                </a:solidFill>
              </a:rPr>
              <a:t>Factor Analysis</a:t>
            </a:r>
            <a:r>
              <a:rPr lang="en" sz="1400">
                <a:solidFill>
                  <a:srgbClr val="000000"/>
                </a:solidFill>
              </a:rPr>
              <a:t> is a method for modeling observed variables, and their covariance structure, in terms of a smaller number of underlying unobservable (latent) “factors.”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000000"/>
                </a:solidFill>
              </a:rPr>
              <a:t>The purpose of factor analysis is to identify the </a:t>
            </a:r>
            <a:r>
              <a:rPr lang="en" sz="1400" b="1">
                <a:solidFill>
                  <a:srgbClr val="000000"/>
                </a:solidFill>
              </a:rPr>
              <a:t>hidden relationships</a:t>
            </a:r>
            <a:r>
              <a:rPr lang="en" sz="1400">
                <a:solidFill>
                  <a:srgbClr val="000000"/>
                </a:solidFill>
              </a:rPr>
              <a:t> between variables and to reduce the </a:t>
            </a:r>
            <a:r>
              <a:rPr lang="en" sz="1400" b="1">
                <a:solidFill>
                  <a:srgbClr val="000000"/>
                </a:solidFill>
              </a:rPr>
              <a:t>dimensionality</a:t>
            </a:r>
            <a:r>
              <a:rPr lang="en" sz="1400">
                <a:solidFill>
                  <a:srgbClr val="000000"/>
                </a:solidFill>
              </a:rPr>
              <a:t> of data while retaining as much variance as possible.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Population: 303 individuals with heart disease-related symptoms from the Cleveland Heart Disease Database.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Quantitative Variables -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92" name="Google Shape;92;p17"/>
          <p:cNvGraphicFramePr/>
          <p:nvPr/>
        </p:nvGraphicFramePr>
        <p:xfrm>
          <a:off x="1191000" y="2508000"/>
          <a:ext cx="6048375" cy="2437458"/>
        </p:xfrm>
        <a:graphic>
          <a:graphicData uri="http://schemas.openxmlformats.org/drawingml/2006/table">
            <a:tbl>
              <a:tblPr>
                <a:noFill/>
                <a:tableStyleId>{B1445237-A0A4-4CD1-8C1F-C559C8B6D3A6}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Name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 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patient’s age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years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Resting Blood Pressure 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patient's level of blood pressure at resting mode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mm/HG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Cholesterol (chol)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serum cholesterol level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mg/dl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 Heart Rate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the highest heart rate reached during physical exertion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Oldpeak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Exercise induced ST-depression in relative with the state of rest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>
            <a:spLocks noGrp="1"/>
          </p:cNvSpPr>
          <p:nvPr>
            <p:ph type="title"/>
          </p:nvPr>
        </p:nvSpPr>
        <p:spPr>
          <a:xfrm>
            <a:off x="42125" y="58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Why do we need Factor Analysis for this data?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393" name="Google Shape;393;p62"/>
          <p:cNvSpPr txBox="1">
            <a:spLocks noGrp="1"/>
          </p:cNvSpPr>
          <p:nvPr>
            <p:ph type="body" idx="1"/>
          </p:nvPr>
        </p:nvSpPr>
        <p:spPr>
          <a:xfrm>
            <a:off x="212850" y="920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Key Reasons for Using Factor Analysis</a:t>
            </a:r>
            <a:endParaRPr sz="1400" b="1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lang="en" sz="1400" b="1">
                <a:solidFill>
                  <a:srgbClr val="000000"/>
                </a:solidFill>
              </a:rPr>
              <a:t>Identify Latent Constructs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</a:rPr>
              <a:t>Variables like </a:t>
            </a:r>
            <a:r>
              <a:rPr lang="en" i="1">
                <a:solidFill>
                  <a:srgbClr val="000000"/>
                </a:solidFill>
              </a:rPr>
              <a:t>ST_Depression_Exercise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 i="1">
                <a:solidFill>
                  <a:srgbClr val="000000"/>
                </a:solidFill>
              </a:rPr>
              <a:t>Max_Heart_Rate_Achieved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 i="1">
                <a:solidFill>
                  <a:srgbClr val="000000"/>
                </a:solidFill>
              </a:rPr>
              <a:t>Serum_Cholesterol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lang="en" i="1">
                <a:solidFill>
                  <a:srgbClr val="000000"/>
                </a:solidFill>
              </a:rPr>
              <a:t>Resting_Blood_Pressure</a:t>
            </a:r>
            <a:r>
              <a:rPr lang="en">
                <a:solidFill>
                  <a:srgbClr val="000000"/>
                </a:solidFill>
              </a:rPr>
              <a:t> are interrelated.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</a:rPr>
              <a:t>Factor Analysis reveals hidden patterns (e.g., </a:t>
            </a:r>
            <a:r>
              <a:rPr lang="en" i="1">
                <a:solidFill>
                  <a:srgbClr val="000000"/>
                </a:solidFill>
              </a:rPr>
              <a:t>Cardiovascular Stress</a:t>
            </a:r>
            <a:r>
              <a:rPr lang="en">
                <a:solidFill>
                  <a:srgbClr val="000000"/>
                </a:solidFill>
              </a:rPr>
              <a:t> or </a:t>
            </a:r>
            <a:r>
              <a:rPr lang="en" i="1">
                <a:solidFill>
                  <a:srgbClr val="000000"/>
                </a:solidFill>
              </a:rPr>
              <a:t>Vascular Risk</a:t>
            </a:r>
            <a:r>
              <a:rPr lang="en">
                <a:solidFill>
                  <a:srgbClr val="000000"/>
                </a:solidFill>
              </a:rPr>
              <a:t>) that explain relationships among these variables.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lang="en" sz="1400" b="1">
                <a:solidFill>
                  <a:srgbClr val="000000"/>
                </a:solidFill>
              </a:rPr>
              <a:t>Reduce Dimensionality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</a:rPr>
              <a:t>Simplifies analysis by reducing five interrelated variables into a smaller set of meaningful factors.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</a:rPr>
              <a:t>Removes redundancy caused by high correlations (e.g., </a:t>
            </a:r>
            <a:r>
              <a:rPr lang="en" i="1">
                <a:solidFill>
                  <a:srgbClr val="000000"/>
                </a:solidFill>
              </a:rPr>
              <a:t>ST_Depression_Exercise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i="1">
                <a:solidFill>
                  <a:srgbClr val="000000"/>
                </a:solidFill>
              </a:rPr>
              <a:t>Max_Heart_Rate_Achieved</a:t>
            </a:r>
            <a:r>
              <a:rPr lang="en">
                <a:solidFill>
                  <a:srgbClr val="000000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>
            <a:spLocks noGrp="1"/>
          </p:cNvSpPr>
          <p:nvPr>
            <p:ph type="title"/>
          </p:nvPr>
        </p:nvSpPr>
        <p:spPr>
          <a:xfrm>
            <a:off x="104400" y="129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Steps to Conduct EFA</a:t>
            </a:r>
            <a:endParaRPr sz="2700"/>
          </a:p>
        </p:txBody>
      </p:sp>
      <p:pic>
        <p:nvPicPr>
          <p:cNvPr id="399" name="Google Shape;3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88" y="774975"/>
            <a:ext cx="5316424" cy="3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>
            <a:spLocks noGrp="1"/>
          </p:cNvSpPr>
          <p:nvPr>
            <p:ph type="title"/>
          </p:nvPr>
        </p:nvSpPr>
        <p:spPr>
          <a:xfrm>
            <a:off x="183375" y="99500"/>
            <a:ext cx="8849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ED7D31"/>
                </a:solidFill>
              </a:rPr>
              <a:t>Step 1: Is Data Suitable for FA? – Correlations in Dataset</a:t>
            </a:r>
            <a:endParaRPr sz="2700"/>
          </a:p>
        </p:txBody>
      </p:sp>
      <p:sp>
        <p:nvSpPr>
          <p:cNvPr id="405" name="Google Shape;405;p64"/>
          <p:cNvSpPr txBox="1">
            <a:spLocks noGrp="1"/>
          </p:cNvSpPr>
          <p:nvPr>
            <p:ph type="body" idx="1"/>
          </p:nvPr>
        </p:nvSpPr>
        <p:spPr>
          <a:xfrm>
            <a:off x="262325" y="8069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/>
              <a:t>Bartlett’s Test of Sphericity:</a:t>
            </a:r>
            <a:endParaRPr sz="1400" b="1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/>
              <a:t>Bartlett’s Test of Sphericity</a:t>
            </a:r>
            <a:r>
              <a:rPr lang="en" sz="1400"/>
              <a:t> compares an observed correlation matrix to the identity matrix. Essentially, it checks to see if there is a certain redundancy between the variables that we can summarize with a few number of factors. </a:t>
            </a:r>
            <a:endParaRPr sz="1400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/>
              <a:t>Hypothesis</a:t>
            </a:r>
            <a:r>
              <a:rPr lang="en" sz="1400"/>
              <a:t>:</a:t>
            </a:r>
            <a:endParaRPr sz="1400"/>
          </a:p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Null Hypothesis: The null hypothesis of the test is that the variables are orthogonal, i.e., not correlated.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Alternate Hypothesis: The variables are correlated.</a:t>
            </a:r>
            <a:endParaRPr sz="1400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/>
              <a:t>Results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 b="1"/>
              <a:t>p-value = 2.008212e-25</a:t>
            </a:r>
            <a:endParaRPr sz="1400"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/>
              <a:t>Since the </a:t>
            </a:r>
            <a:r>
              <a:rPr lang="en" b="1"/>
              <a:t>p-value &lt; 0.05</a:t>
            </a:r>
            <a:r>
              <a:rPr lang="en"/>
              <a:t>, we </a:t>
            </a:r>
            <a:r>
              <a:rPr lang="en" b="1"/>
              <a:t>reject the null hypothesis</a:t>
            </a:r>
            <a:r>
              <a:rPr lang="en"/>
              <a:t>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b="1"/>
              <a:t>Conclusion</a:t>
            </a:r>
            <a:r>
              <a:rPr lang="en"/>
              <a:t>: Variables are correlated, </a:t>
            </a:r>
            <a:r>
              <a:rPr lang="en" b="1"/>
              <a:t>factor Analysis is suitable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>
            <a:spLocks noGrp="1"/>
          </p:cNvSpPr>
          <p:nvPr>
            <p:ph type="title"/>
          </p:nvPr>
        </p:nvSpPr>
        <p:spPr>
          <a:xfrm>
            <a:off x="42125" y="406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" sz="2400"/>
              <a:t>Is Data Suitable for FA? – Power: Test of Sampling Adequacy</a:t>
            </a:r>
            <a:endParaRPr sz="2400"/>
          </a:p>
        </p:txBody>
      </p:sp>
      <p:sp>
        <p:nvSpPr>
          <p:cNvPr id="411" name="Google Shape;411;p65"/>
          <p:cNvSpPr txBox="1">
            <a:spLocks noGrp="1"/>
          </p:cNvSpPr>
          <p:nvPr>
            <p:ph type="body" idx="1"/>
          </p:nvPr>
        </p:nvSpPr>
        <p:spPr>
          <a:xfrm>
            <a:off x="203850" y="920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/>
              <a:t>Purpose of KMO Test: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Kaiser-Meyer-Olkin (KMO) Measure of Sampling Adequacy</a:t>
            </a:r>
            <a:r>
              <a:rPr lang="en" sz="1400"/>
              <a:t>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/>
              <a:t>Compares the observed correlation coefficients to partial correlation coefficients.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b="1"/>
              <a:t>Larger KMO values</a:t>
            </a:r>
            <a:r>
              <a:rPr lang="en"/>
              <a:t> indicate that correlations between variable pairs can be explained by other variables in the dataset.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/>
              <a:t>KMO Value: 0.549746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Interpretation</a:t>
            </a:r>
            <a:r>
              <a:rPr lang="en" sz="1400"/>
              <a:t>: Since </a:t>
            </a:r>
            <a:r>
              <a:rPr lang="en" sz="1400" b="1"/>
              <a:t>KMO &gt; 0.5</a:t>
            </a:r>
            <a:r>
              <a:rPr lang="en" sz="1400"/>
              <a:t>, the data is </a:t>
            </a:r>
            <a:r>
              <a:rPr lang="en" sz="1400" b="1"/>
              <a:t>adequate</a:t>
            </a:r>
            <a:r>
              <a:rPr lang="en" sz="1400"/>
              <a:t> for Factor Analysis.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D7D31"/>
                </a:solidFill>
              </a:rPr>
              <a:t>How many </a:t>
            </a:r>
            <a:r>
              <a:rPr lang="en" sz="3200" i="1">
                <a:solidFill>
                  <a:srgbClr val="ED7D31"/>
                </a:solidFill>
              </a:rPr>
              <a:t>factors/components </a:t>
            </a:r>
            <a:r>
              <a:rPr lang="en" sz="3200">
                <a:solidFill>
                  <a:srgbClr val="ED7D31"/>
                </a:solidFill>
              </a:rPr>
              <a:t>do I have?</a:t>
            </a:r>
            <a:endParaRPr sz="3200"/>
          </a:p>
        </p:txBody>
      </p:sp>
      <p:sp>
        <p:nvSpPr>
          <p:cNvPr id="417" name="Google Shape;417;p6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two methods to determine the number of factors: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Parallel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Kaiser Criterion -  </a:t>
            </a:r>
            <a:r>
              <a:rPr lang="en" i="1"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this is sometimes still used but usually not recommended.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"/>
          <p:cNvSpPr txBox="1">
            <a:spLocks noGrp="1"/>
          </p:cNvSpPr>
          <p:nvPr>
            <p:ph type="title"/>
          </p:nvPr>
        </p:nvSpPr>
        <p:spPr>
          <a:xfrm>
            <a:off x="132000" y="274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Analysis</a:t>
            </a:r>
            <a:endParaRPr/>
          </a:p>
        </p:txBody>
      </p:sp>
      <p:sp>
        <p:nvSpPr>
          <p:cNvPr id="423" name="Google Shape;423;p6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/>
              <a:t>Purpose of Parallel Analysis: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Parallel Analysis</a:t>
            </a:r>
            <a:r>
              <a:rPr lang="en" sz="1400"/>
              <a:t> is a statistical test used to determine how many factors to retain in Factor Analysis.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How it works</a:t>
            </a:r>
            <a:r>
              <a:rPr lang="en" sz="1400"/>
              <a:t>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/>
              <a:t>Calculates the </a:t>
            </a:r>
            <a:r>
              <a:rPr lang="en" b="1"/>
              <a:t>eigenvalues</a:t>
            </a:r>
            <a:r>
              <a:rPr lang="en"/>
              <a:t> for your data.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b="1"/>
              <a:t>Randomizes the data</a:t>
            </a:r>
            <a:r>
              <a:rPr lang="en"/>
              <a:t> and recalculates the eigenvalues.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b="1"/>
              <a:t>Compares</a:t>
            </a:r>
            <a:r>
              <a:rPr lang="en"/>
              <a:t> the real eigenvalues to the randomly generated eigenvalues to assess if the real eigenvalues are significantly larger than those from random data.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>
            <a:spLocks noGrp="1"/>
          </p:cNvSpPr>
          <p:nvPr>
            <p:ph type="title"/>
          </p:nvPr>
        </p:nvSpPr>
        <p:spPr>
          <a:xfrm>
            <a:off x="183350" y="148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Parallel Analysis Scree Plots</a:t>
            </a:r>
            <a:endParaRPr sz="2700"/>
          </a:p>
        </p:txBody>
      </p:sp>
      <p:sp>
        <p:nvSpPr>
          <p:cNvPr id="429" name="Google Shape;429;p6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351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used the maximum likelihood method for extraction purposes.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parallel analysis suggests that we have three significant factors in the dataset.</a:t>
            </a:r>
            <a:endParaRPr/>
          </a:p>
        </p:txBody>
      </p:sp>
      <p:pic>
        <p:nvPicPr>
          <p:cNvPr id="430" name="Google Shape;4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375" y="856275"/>
            <a:ext cx="4699226" cy="34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>
            <a:spLocks noGrp="1"/>
          </p:cNvSpPr>
          <p:nvPr>
            <p:ph type="title"/>
          </p:nvPr>
        </p:nvSpPr>
        <p:spPr>
          <a:xfrm>
            <a:off x="114000" y="1485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Kaiser Criterion</a:t>
            </a:r>
            <a:endParaRPr/>
          </a:p>
        </p:txBody>
      </p:sp>
      <p:sp>
        <p:nvSpPr>
          <p:cNvPr id="436" name="Google Shape;436;p69"/>
          <p:cNvSpPr txBox="1">
            <a:spLocks noGrp="1"/>
          </p:cNvSpPr>
          <p:nvPr>
            <p:ph type="body" idx="1"/>
          </p:nvPr>
        </p:nvSpPr>
        <p:spPr>
          <a:xfrm>
            <a:off x="230825" y="920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1. What is the Kaiser Criterion?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Retains only factors with eigenvalues greater than </a:t>
            </a:r>
            <a:r>
              <a:rPr lang="en" sz="1400" b="1">
                <a:latin typeface="Arial"/>
                <a:ea typeface="Arial"/>
                <a:cs typeface="Arial"/>
                <a:sym typeface="Arial"/>
              </a:rPr>
              <a:t>0.7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Assumes that factors with higher eigenvalues are more important as they explain more variance than a single variable.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2. Application to Our Dataset: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Result: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Only </a:t>
            </a:r>
            <a:r>
              <a:rPr lang="en" sz="1400" b="1">
                <a:latin typeface="Arial"/>
                <a:ea typeface="Arial"/>
                <a:cs typeface="Arial"/>
                <a:sym typeface="Arial"/>
              </a:rPr>
              <a:t>1 factor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was retained because only one eigenvalue was greater than </a:t>
            </a:r>
            <a:r>
              <a:rPr lang="en" sz="1400" b="1">
                <a:latin typeface="Arial"/>
                <a:ea typeface="Arial"/>
                <a:cs typeface="Arial"/>
                <a:sym typeface="Arial"/>
              </a:rPr>
              <a:t>0.7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3. Insight: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Kaiser Criterion emphasizes simplicity but may underestimate the number of factors in complex datasets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Resolving Factor Selection: Kaiser Criterion vs. Parallel Analysis</a:t>
            </a:r>
            <a:endParaRPr sz="2800"/>
          </a:p>
        </p:txBody>
      </p:sp>
      <p:sp>
        <p:nvSpPr>
          <p:cNvPr id="442" name="Google Shape;442;p70"/>
          <p:cNvSpPr txBox="1">
            <a:spLocks noGrp="1"/>
          </p:cNvSpPr>
          <p:nvPr>
            <p:ph type="body" idx="1"/>
          </p:nvPr>
        </p:nvSpPr>
        <p:spPr>
          <a:xfrm>
            <a:off x="105025" y="707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1. Issue Identified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Kaiser Criterion</a:t>
            </a:r>
            <a:r>
              <a:rPr lang="en" sz="1400"/>
              <a:t> suggests </a:t>
            </a:r>
            <a:r>
              <a:rPr lang="en" sz="1400" b="1"/>
              <a:t>1 factor</a:t>
            </a:r>
            <a:r>
              <a:rPr lang="en" sz="1400"/>
              <a:t>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Parallel analysis</a:t>
            </a:r>
            <a:r>
              <a:rPr lang="en" sz="1400"/>
              <a:t> suggests </a:t>
            </a:r>
            <a:r>
              <a:rPr lang="en" sz="1400" b="1"/>
              <a:t>3 factors</a:t>
            </a:r>
            <a:r>
              <a:rPr lang="en" sz="1400"/>
              <a:t>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2. Why the Difference?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Kaiser Criterion:</a:t>
            </a:r>
            <a:r>
              <a:rPr lang="en" sz="1400"/>
              <a:t> Retains factors with eigenvalues &gt; 0.7  but does not account for random noise, often underestimating factors.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Parallel Analysis:</a:t>
            </a:r>
            <a:r>
              <a:rPr lang="en" sz="1400"/>
              <a:t> Compares eigenvalues to randomized data and identifies statistically significant factors, often more reliable.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3. Decision: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 sz="1400"/>
              <a:t>Parallel analysis is preferred as it is more robust and accounts for noise.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/>
              <a:t>Retaining </a:t>
            </a:r>
            <a:r>
              <a:rPr lang="en" sz="1400" b="1"/>
              <a:t>3 factors</a:t>
            </a:r>
            <a:r>
              <a:rPr lang="en" sz="1400"/>
              <a:t> ensures meaningful variance is captured in the data.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Factor Rotation</a:t>
            </a:r>
            <a:endParaRPr sz="2400"/>
          </a:p>
        </p:txBody>
      </p:sp>
      <p:sp>
        <p:nvSpPr>
          <p:cNvPr id="448" name="Google Shape;448;p71"/>
          <p:cNvSpPr txBox="1">
            <a:spLocks noGrp="1"/>
          </p:cNvSpPr>
          <p:nvPr>
            <p:ph type="body" idx="1"/>
          </p:nvPr>
        </p:nvSpPr>
        <p:spPr>
          <a:xfrm>
            <a:off x="0" y="647050"/>
            <a:ext cx="9144000" cy="4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/>
              <a:t>1. Purpose of Factor Rotation</a:t>
            </a:r>
            <a:endParaRPr sz="1200" b="1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 b="1"/>
              <a:t>Minimizes complexity</a:t>
            </a:r>
            <a:r>
              <a:rPr lang="en" sz="1200"/>
              <a:t> of factor loadings, making the structure easier to interpret.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 b="1"/>
              <a:t>Factor loadings matrices</a:t>
            </a:r>
            <a:r>
              <a:rPr lang="en" sz="1200"/>
              <a:t> are not unique—there are many possible orientations of factors that explain the data equally well.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/>
              <a:t>Rotation attempts to </a:t>
            </a:r>
            <a:r>
              <a:rPr lang="en" sz="1200" b="1"/>
              <a:t>find the best simple structure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/>
              <a:t>2. Types of Factor Rotation</a:t>
            </a:r>
            <a:endParaRPr sz="1200" b="1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 b="1"/>
              <a:t>Orthogonal Rotation</a:t>
            </a:r>
            <a:endParaRPr sz="12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en" sz="1200"/>
              <a:t>Factors are </a:t>
            </a:r>
            <a:r>
              <a:rPr lang="en" sz="1200" b="1"/>
              <a:t>uncorrelated</a:t>
            </a:r>
            <a:r>
              <a:rPr lang="en" sz="1200"/>
              <a:t>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en" sz="1200" b="1"/>
              <a:t>Example</a:t>
            </a:r>
            <a:r>
              <a:rPr lang="en" sz="1200"/>
              <a:t>: Varimax.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en" sz="1200" b="1"/>
              <a:t>Advantage</a:t>
            </a:r>
            <a:r>
              <a:rPr lang="en" sz="1200"/>
              <a:t>: Easier to interpret with uncorrelated factors.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en" sz="1200" b="1"/>
              <a:t>Limitation</a:t>
            </a:r>
            <a:r>
              <a:rPr lang="en" sz="1200"/>
              <a:t>: Often </a:t>
            </a:r>
            <a:r>
              <a:rPr lang="en" sz="1200" b="1"/>
              <a:t>unrealistic</a:t>
            </a:r>
            <a:r>
              <a:rPr lang="en" sz="1200"/>
              <a:t> in real-world data, reducing the likelihood of a simple structure.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en" sz="1200" b="1"/>
              <a:t>Oblique Rotation</a:t>
            </a:r>
            <a:endParaRPr sz="12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en" sz="1200"/>
              <a:t>Factors can be </a:t>
            </a:r>
            <a:r>
              <a:rPr lang="en" sz="1200" b="1"/>
              <a:t>correlated</a:t>
            </a:r>
            <a:r>
              <a:rPr lang="en" sz="1200"/>
              <a:t>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en" sz="1200" b="1"/>
              <a:t>Example</a:t>
            </a:r>
            <a:r>
              <a:rPr lang="en" sz="1200"/>
              <a:t>: Promax.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en" sz="1200" b="1"/>
              <a:t>Advantage</a:t>
            </a:r>
            <a:r>
              <a:rPr lang="en" sz="1200"/>
              <a:t>: Produces </a:t>
            </a:r>
            <a:r>
              <a:rPr lang="en" sz="1200" b="1"/>
              <a:t>simpler structures</a:t>
            </a:r>
            <a:r>
              <a:rPr lang="en" sz="1200"/>
              <a:t>, often leading to more interpretable solutions.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en" sz="1200" b="1"/>
              <a:t>Limitation</a:t>
            </a:r>
            <a:r>
              <a:rPr lang="en" sz="1200"/>
              <a:t>: Allows for correlated factors, which might complicate interpretation in some contexts.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7110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Qualitative Variables</a:t>
            </a:r>
            <a:endParaRPr/>
          </a:p>
        </p:txBody>
      </p:sp>
      <p:graphicFrame>
        <p:nvGraphicFramePr>
          <p:cNvPr id="98" name="Google Shape;98;p18"/>
          <p:cNvGraphicFramePr/>
          <p:nvPr/>
        </p:nvGraphicFramePr>
        <p:xfrm>
          <a:off x="1166700" y="1360050"/>
          <a:ext cx="6510800" cy="2860875"/>
        </p:xfrm>
        <a:graphic>
          <a:graphicData uri="http://schemas.openxmlformats.org/drawingml/2006/table">
            <a:tbl>
              <a:tblPr>
                <a:noFill/>
                <a:tableStyleId>{B1445237-A0A4-4CD1-8C1F-C559C8B6D3A6}</a:tableStyleId>
              </a:tblPr>
              <a:tblGrid>
                <a:gridCol w="242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225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Name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Chest Pain Type (cp)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 of chest pain experienced by patient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750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Resting Electrocardiographic Results (restecg)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heart function during rest </a:t>
                      </a:r>
                      <a:b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Exercise-Induced Angina (exang)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Measures whether physical exertion induces chest pain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Major Vessels (ca)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Counts the number of major vessels (0–3)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Thalassemia (thal)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blood disorder measured </a:t>
                      </a:r>
                      <a:endParaRPr sz="10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 txBox="1">
            <a:spLocks noGrp="1"/>
          </p:cNvSpPr>
          <p:nvPr>
            <p:ph type="title"/>
          </p:nvPr>
        </p:nvSpPr>
        <p:spPr>
          <a:xfrm>
            <a:off x="3955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Rotation - No Rotation</a:t>
            </a:r>
            <a:endParaRPr/>
          </a:p>
        </p:txBody>
      </p:sp>
      <p:sp>
        <p:nvSpPr>
          <p:cNvPr id="454" name="Google Shape;454;p72"/>
          <p:cNvSpPr txBox="1">
            <a:spLocks noGrp="1"/>
          </p:cNvSpPr>
          <p:nvPr>
            <p:ph type="body" idx="1"/>
          </p:nvPr>
        </p:nvSpPr>
        <p:spPr>
          <a:xfrm>
            <a:off x="211525" y="617375"/>
            <a:ext cx="8520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Key Observations: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ML1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Dominated by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(positive) and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Max Heart Rate Achieved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(negative). It could represent a latent factor related to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age-related cardiovascular fitness or performance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ML2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Influenced by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Max Heart Rate Achieved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Resting Blood Pressure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suggesting it might capture a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general health or cardiovascular stress factor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ML3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Affected primarily by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ST_Depression_Exercise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Resting Blood Pressure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indicating it might reflect 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exercise-induced stress response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graphicFrame>
        <p:nvGraphicFramePr>
          <p:cNvPr id="455" name="Google Shape;455;p72"/>
          <p:cNvGraphicFramePr/>
          <p:nvPr/>
        </p:nvGraphicFramePr>
        <p:xfrm>
          <a:off x="852325" y="2428275"/>
          <a:ext cx="7239000" cy="2286000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ML1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ML2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ML3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ST_Depression_Exercise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-0.169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0.426</a:t>
                      </a:r>
                      <a:endParaRPr sz="11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0.744</a:t>
                      </a:r>
                      <a:endParaRPr sz="11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0.406</a:t>
                      </a:r>
                      <a:endParaRPr sz="11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Max_Heart_Rate_Achieved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-0.748</a:t>
                      </a:r>
                      <a:endParaRPr sz="11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 sz="11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Serum_Cholesterol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Resting_Blood_Pressure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0.307</a:t>
                      </a:r>
                      <a:endParaRPr sz="11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0.323</a:t>
                      </a:r>
                      <a:endParaRPr sz="11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>
            <a:spLocks noGrp="1"/>
          </p:cNvSpPr>
          <p:nvPr>
            <p:ph type="title"/>
          </p:nvPr>
        </p:nvSpPr>
        <p:spPr>
          <a:xfrm>
            <a:off x="0" y="-117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 Variance Explained - No Rotation</a:t>
            </a:r>
            <a:endParaRPr/>
          </a:p>
        </p:txBody>
      </p:sp>
      <p:pic>
        <p:nvPicPr>
          <p:cNvPr id="461" name="Google Shape;4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400" y="764350"/>
            <a:ext cx="3252599" cy="4233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2" name="Google Shape;462;p73"/>
          <p:cNvGraphicFramePr/>
          <p:nvPr/>
        </p:nvGraphicFramePr>
        <p:xfrm>
          <a:off x="239875" y="1927325"/>
          <a:ext cx="5192900" cy="1833100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12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Factor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 Loadings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Proportion of Variance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Cumulative Variance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ML1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27.30%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27.30%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ML2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10.40%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37.70%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ML3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6.00%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43.70%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Rotation- Varimax</a:t>
            </a:r>
            <a:endParaRPr/>
          </a:p>
        </p:txBody>
      </p:sp>
      <p:sp>
        <p:nvSpPr>
          <p:cNvPr id="468" name="Google Shape;468;p74"/>
          <p:cNvSpPr txBox="1">
            <a:spLocks noGrp="1"/>
          </p:cNvSpPr>
          <p:nvPr>
            <p:ph type="body" idx="1"/>
          </p:nvPr>
        </p:nvSpPr>
        <p:spPr>
          <a:xfrm>
            <a:off x="175625" y="707400"/>
            <a:ext cx="9028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Latent Variables (Factors)</a:t>
            </a:r>
            <a:endParaRPr sz="13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just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ML1 (Cardiovascular Activity)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:Primarily associated with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Max_Heart_Rate_Achieved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(0.814). This suggests ML1 might represent a factor related to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exercise capacity or cardiac performance.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ML2 (Age-Related cardiovascular health)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:Strong correlation with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(0.710) and moderate association with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Resting_Blood_Pressure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(0.422).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en" sz="1100" b="1">
                <a:latin typeface="Arial"/>
                <a:ea typeface="Arial"/>
                <a:cs typeface="Arial"/>
                <a:sym typeface="Arial"/>
              </a:rPr>
              <a:t>ML3 (Exercise-Induced Stress Response)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:Heavily influenced by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ST_Depression_Exercise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(0.552) and </a:t>
            </a:r>
            <a:r>
              <a:rPr lang="en" sz="1100" b="1">
                <a:latin typeface="Arial"/>
                <a:ea typeface="Arial"/>
                <a:cs typeface="Arial"/>
                <a:sym typeface="Arial"/>
              </a:rPr>
              <a:t>Max_Heart_Rate_Achieved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(-0.262).</a:t>
            </a:r>
            <a:endParaRPr/>
          </a:p>
        </p:txBody>
      </p:sp>
      <p:graphicFrame>
        <p:nvGraphicFramePr>
          <p:cNvPr id="469" name="Google Shape;469;p74"/>
          <p:cNvGraphicFramePr/>
          <p:nvPr/>
        </p:nvGraphicFramePr>
        <p:xfrm>
          <a:off x="623225" y="2654050"/>
          <a:ext cx="8085600" cy="1903750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202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ML1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ML2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ML3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ST_Depression_Exercise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-0.249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0.552</a:t>
                      </a:r>
                      <a:endParaRPr sz="12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-0.469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 sz="12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Max_Heart_Rate_Achieved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0.814</a:t>
                      </a:r>
                      <a:endParaRPr sz="12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-0.262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Serum_Cholesterol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Resting_Blood_Pressure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accent6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0.422</a:t>
                      </a:r>
                      <a:endParaRPr sz="1200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Diagram/Variance Explained : Varimax</a:t>
            </a:r>
            <a:endParaRPr/>
          </a:p>
        </p:txBody>
      </p:sp>
      <p:pic>
        <p:nvPicPr>
          <p:cNvPr id="475" name="Google Shape;4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350" y="816400"/>
            <a:ext cx="3815452" cy="3686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6" name="Google Shape;476;p75"/>
          <p:cNvGraphicFramePr/>
          <p:nvPr/>
        </p:nvGraphicFramePr>
        <p:xfrm>
          <a:off x="253225" y="1551025"/>
          <a:ext cx="4586900" cy="1695420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114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ML1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ML2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ML3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 Loadings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Proportion Variance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Cumulative Variance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Factor Rotation : Oblique</a:t>
            </a:r>
            <a:endParaRPr sz="2400"/>
          </a:p>
        </p:txBody>
      </p:sp>
      <p:sp>
        <p:nvSpPr>
          <p:cNvPr id="482" name="Google Shape;482;p76"/>
          <p:cNvSpPr txBox="1">
            <a:spLocks noGrp="1"/>
          </p:cNvSpPr>
          <p:nvPr>
            <p:ph type="body" idx="1"/>
          </p:nvPr>
        </p:nvSpPr>
        <p:spPr>
          <a:xfrm>
            <a:off x="39550" y="707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ML1 (Age-Related Cardiovascular Health):</a:t>
            </a:r>
            <a:br>
              <a:rPr lang="en" sz="1100" b="1" dirty="0">
                <a:latin typeface="Arial"/>
                <a:ea typeface="Arial"/>
                <a:cs typeface="Arial"/>
                <a:sym typeface="Arial"/>
              </a:rPr>
            </a:b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This factor is strongly associated with </a:t>
            </a: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(0.83) and moderately with </a:t>
            </a:r>
            <a:r>
              <a:rPr lang="en" sz="1100" b="1" dirty="0" err="1">
                <a:latin typeface="Arial"/>
                <a:ea typeface="Arial"/>
                <a:cs typeface="Arial"/>
                <a:sym typeface="Arial"/>
              </a:rPr>
              <a:t>Resting_Blood_Pressure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(0.33). It likely reflects the relationship between aging and cardiovascular indicators such as blood pressure.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ML2 (Cardiac Performance):</a:t>
            </a:r>
            <a:br>
              <a:rPr lang="en" sz="1100" b="1" dirty="0">
                <a:latin typeface="Arial"/>
                <a:ea typeface="Arial"/>
                <a:cs typeface="Arial"/>
                <a:sym typeface="Arial"/>
              </a:rPr>
            </a:b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Primarily linked to </a:t>
            </a:r>
            <a:r>
              <a:rPr lang="en" sz="1100" b="1" dirty="0" err="1">
                <a:latin typeface="Arial"/>
                <a:ea typeface="Arial"/>
                <a:cs typeface="Arial"/>
                <a:sym typeface="Arial"/>
              </a:rPr>
              <a:t>Max_Heart_Rate_Achieved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(0.81), this factor suggests a focus on the heart's response to physical exertion, representing cardiac efficiency or exercise capacity.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ML3 (Stress-Induced Cardiac Effects):</a:t>
            </a:r>
            <a:br>
              <a:rPr lang="en" sz="1100" b="1" dirty="0">
                <a:latin typeface="Arial"/>
                <a:ea typeface="Arial"/>
                <a:cs typeface="Arial"/>
                <a:sym typeface="Arial"/>
              </a:rPr>
            </a:b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Dominated by </a:t>
            </a:r>
            <a:r>
              <a:rPr lang="en" sz="1100" b="1" dirty="0" err="1">
                <a:latin typeface="Arial"/>
                <a:ea typeface="Arial"/>
                <a:cs typeface="Arial"/>
                <a:sym typeface="Arial"/>
              </a:rPr>
              <a:t>ST_Depression_Exercise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(0.51) and moderately influenced by </a:t>
            </a:r>
            <a:r>
              <a:rPr lang="en" sz="1100" b="1" dirty="0" err="1">
                <a:latin typeface="Arial"/>
                <a:ea typeface="Arial"/>
                <a:cs typeface="Arial"/>
                <a:sym typeface="Arial"/>
              </a:rPr>
              <a:t>Resting_Blood_Pressure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(0.37). This factor indicates the impact of stress (exercise-induced depression in the ST segment) on cardiac function.</a:t>
            </a:r>
            <a:endParaRPr dirty="0"/>
          </a:p>
        </p:txBody>
      </p:sp>
      <p:graphicFrame>
        <p:nvGraphicFramePr>
          <p:cNvPr id="483" name="Google Shape;483;p76"/>
          <p:cNvGraphicFramePr/>
          <p:nvPr/>
        </p:nvGraphicFramePr>
        <p:xfrm>
          <a:off x="640775" y="2767675"/>
          <a:ext cx="8038625" cy="2016496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114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ML2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ML1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ML3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h²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u²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Complexity (com)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ST_Depression_Exercise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0.3751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0.6249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</a:t>
                      </a:r>
                      <a:endParaRPr sz="1000">
                        <a:highlight>
                          <a:schemeClr val="lt1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chemeClr val="lt1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-0.07</a:t>
                      </a:r>
                      <a:endParaRPr sz="1000">
                        <a:highlight>
                          <a:schemeClr val="lt1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0.7253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Max_Heart_Rate_Achieved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0.7306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0.2694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Serum_Cholesterol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0.0859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0.9141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Resting_Blood_Pressure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0.2662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0.7338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2.68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>
            <a:spLocks noGrp="1"/>
          </p:cNvSpPr>
          <p:nvPr>
            <p:ph type="title"/>
          </p:nvPr>
        </p:nvSpPr>
        <p:spPr>
          <a:xfrm>
            <a:off x="76525" y="162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Oblique Diagram</a:t>
            </a:r>
            <a:endParaRPr/>
          </a:p>
        </p:txBody>
      </p:sp>
      <p:pic>
        <p:nvPicPr>
          <p:cNvPr id="489" name="Google Shape;48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25" y="928550"/>
            <a:ext cx="6423004" cy="396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</a:t>
            </a:r>
            <a:endParaRPr/>
          </a:p>
        </p:txBody>
      </p:sp>
      <p:sp>
        <p:nvSpPr>
          <p:cNvPr id="495" name="Google Shape;495;p78"/>
          <p:cNvSpPr txBox="1">
            <a:spLocks noGrp="1"/>
          </p:cNvSpPr>
          <p:nvPr>
            <p:ph type="body" idx="1"/>
          </p:nvPr>
        </p:nvSpPr>
        <p:spPr>
          <a:xfrm>
            <a:off x="0" y="1266325"/>
            <a:ext cx="9144000" cy="22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The </a:t>
            </a:r>
            <a:r>
              <a:rPr lang="en" sz="1400" b="1">
                <a:highlight>
                  <a:srgbClr val="FFFFFF"/>
                </a:highlight>
              </a:rPr>
              <a:t>Multiple correspondence analysis</a:t>
            </a:r>
            <a:r>
              <a:rPr lang="en" sz="1400">
                <a:highlight>
                  <a:srgbClr val="FFFFFF"/>
                </a:highlight>
              </a:rPr>
              <a:t> (</a:t>
            </a:r>
            <a:r>
              <a:rPr lang="en" sz="1400" b="1">
                <a:highlight>
                  <a:srgbClr val="FFFFFF"/>
                </a:highlight>
              </a:rPr>
              <a:t>MCA</a:t>
            </a:r>
            <a:r>
              <a:rPr lang="en" sz="1400">
                <a:highlight>
                  <a:srgbClr val="FFFFFF"/>
                </a:highlight>
              </a:rPr>
              <a:t>) is an extension of the simple correspondence analysis  for summarizing and visualizing a data table containing more than two </a:t>
            </a:r>
            <a:r>
              <a:rPr lang="en" sz="1400" i="1">
                <a:highlight>
                  <a:srgbClr val="FFFFFF"/>
                </a:highlight>
              </a:rPr>
              <a:t>categorical variables.</a:t>
            </a:r>
            <a:endParaRPr sz="1400"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</a:t>
            </a:r>
            <a:r>
              <a:rPr lang="en" sz="1400">
                <a:highlight>
                  <a:srgbClr val="FFFFFF"/>
                </a:highlight>
              </a:rPr>
              <a:t>t can also be seen as a generalization of principal component analysis when the variables to be analyzed are categorical instead of quantitative.</a:t>
            </a:r>
            <a:endParaRPr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for MCA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7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Categorical Variables in the Dataset: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Sex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Male/Female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Exercise_Induced_Angina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Yes/No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Chest_Pain_Type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TYPICAL ANGINA, ATYPICAL ANGINA, NON-ANGINAL PAIN, ASYMPTOMATIC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Resting_ECG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NORMAL, ABNORMALITY, PROBABLE OR DEFINITE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Num_Major_Vessels_Flouro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Categories of vessels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Thalassemia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Levels of thalassemia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Age_Group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Categories based on age (e.g., &lt;30, 30-45, 46-60, &gt;60)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 Results and MCA Validation</a:t>
            </a:r>
            <a:endParaRPr/>
          </a:p>
        </p:txBody>
      </p:sp>
      <p:graphicFrame>
        <p:nvGraphicFramePr>
          <p:cNvPr id="507" name="Google Shape;507;p80"/>
          <p:cNvGraphicFramePr/>
          <p:nvPr/>
        </p:nvGraphicFramePr>
        <p:xfrm>
          <a:off x="952500" y="1047750"/>
          <a:ext cx="7239000" cy="3733680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5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Chi-Square Statistic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p-value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Degrees of Freedom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Conclusion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Sex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21.852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2.95E-06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Reject H0​: Significant association.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Exercise-Induced Angina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50.943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9.51E-13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Reject H0: Significant association.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Chest Pain Type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77.276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2.2e-16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Reject H0 Significant association.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Resting ECG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9.5755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0.008331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Reject H0: Significant association.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Num_Major_Vessels_Flouro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72.301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1.37E-15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Reject H0: Significant association.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Thalassemia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2.2e-16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Reject H0:: Significant association.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Group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14.438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0.002366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Reject H0: Significant association.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MCA Contribution of Variables to Dimensions</a:t>
            </a:r>
            <a:endParaRPr sz="2800"/>
          </a:p>
        </p:txBody>
      </p:sp>
      <p:graphicFrame>
        <p:nvGraphicFramePr>
          <p:cNvPr id="513" name="Google Shape;513;p81"/>
          <p:cNvGraphicFramePr/>
          <p:nvPr/>
        </p:nvGraphicFramePr>
        <p:xfrm>
          <a:off x="204600" y="639425"/>
          <a:ext cx="8765425" cy="4316400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18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1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2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3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4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5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Diagnosis_Heart_Disease_NO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-0.7731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-0.0088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-0.0496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0.0337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Diagnosis_Heart_Disease_YES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-0.0945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-0.0393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-0.5658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0.7807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-0.2342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-0.6099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MALE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-0.3729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-0.1724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Exercise_Induced_Angina_NO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-0.4367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-0.0249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0.1164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-0.0008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Exercise_Induced_Angina_YES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-0.335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ASYMPTOMATIC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-0.0839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0.1243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ATYPICAL ANGINA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-0.888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-0.2603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-0.2335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1.0813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-0.1189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NON-ANGINAL PAIN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-0.6348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0.3092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-0.2474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-0.8304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0.5196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TYPICAL ANGINA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-0.1958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-1.0862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-0.0744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ABNORMALITY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4.8161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-0.3539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1.9242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0.0699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bias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0453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Data Imbalance</a:t>
            </a:r>
            <a:r>
              <a:rPr lang="en" sz="1600"/>
              <a:t> - Models might favor the majority class.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/>
              <a:t>Measurement Bias - </a:t>
            </a:r>
            <a:r>
              <a:rPr lang="en" sz="1600"/>
              <a:t>Diagnostic tools, criteria, or procedures used to collect the dataset may introduce bias.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5935"/>
          <a:stretch/>
        </p:blipFill>
        <p:spPr>
          <a:xfrm>
            <a:off x="4934525" y="2188175"/>
            <a:ext cx="3755351" cy="27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5935"/>
          <a:stretch/>
        </p:blipFill>
        <p:spPr>
          <a:xfrm>
            <a:off x="429100" y="2188175"/>
            <a:ext cx="3913526" cy="277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MCA Contribution of Variables to Dimensions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19" name="Google Shape;519;p82"/>
          <p:cNvGraphicFramePr/>
          <p:nvPr/>
        </p:nvGraphicFramePr>
        <p:xfrm>
          <a:off x="0" y="707400"/>
          <a:ext cx="9067600" cy="4035530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182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1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2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3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4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 5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-0.2505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-0.4358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-0.1892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-0.3399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PROBABLE OR DEFINITE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0.2362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0.0956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0.1378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Num_Major_Vessels_Flouro_0.0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-0.5021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-0.2042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-0.0928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0.1099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-0.1026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Num_Major_Vessels_Flouro_1.0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0.5577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0.2965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-0.1624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-0.7199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0.7106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Num_Major_Vessels_Flouro_2.0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0.8748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-0.1441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1.1381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0.2309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-1.3877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Num_Major_Vessels_Flouro_3.0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0.8934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1.0863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-0.8275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1.2199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Thalassemia_3.0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-0.6401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0.2251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0.1446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-0.0873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Thalassemia_6.0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0.7594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-0.197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0.9598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0.5251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Thalassemia_7.0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-0.2902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-0.3565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-0.206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30-49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-0.6228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-0.5714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-0.696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50-69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0.2763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0.1006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-0.246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0.0862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 and above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-0.2015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2.9249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-0.9321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1.4281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0.2632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Under 30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-1.4885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-1.565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1.5321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8.1727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4.3162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 Plot</a:t>
            </a:r>
            <a:endParaRPr/>
          </a:p>
        </p:txBody>
      </p:sp>
      <p:pic>
        <p:nvPicPr>
          <p:cNvPr id="525" name="Google Shape;52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600" y="789250"/>
            <a:ext cx="7279002" cy="38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Interpretations from plot</a:t>
            </a:r>
            <a:endParaRPr/>
          </a:p>
        </p:txBody>
      </p:sp>
      <p:sp>
        <p:nvSpPr>
          <p:cNvPr id="531" name="Google Shape;531;p8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0" b="1"/>
              <a:t>Dimension 1 (Dim 1) - Key Contributors</a:t>
            </a:r>
            <a:endParaRPr sz="1400" b="1"/>
          </a:p>
          <a:p>
            <a:pPr marL="457200" lvl="0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Diagnosis_Heart_Disease_YES</a:t>
            </a:r>
            <a:r>
              <a:rPr lang="en" sz="1400"/>
              <a:t>: 0.9029 (Strong positive)</a:t>
            </a: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Diagnosis_Heart_Disease_NO: </a:t>
            </a:r>
            <a:r>
              <a:rPr lang="en" sz="1400"/>
              <a:t>-0.7731 (Strong negative)</a:t>
            </a: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Exercise_Induced_Angina_YES: </a:t>
            </a:r>
            <a:r>
              <a:rPr lang="en" sz="1400"/>
              <a:t>0.9003 (Strong positive)</a:t>
            </a: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Exercise_Induced_Angina_NO: </a:t>
            </a:r>
            <a:r>
              <a:rPr lang="en" sz="1400"/>
              <a:t>-0.4367 (Negative)</a:t>
            </a: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ASYMPTOMATIC:</a:t>
            </a:r>
            <a:r>
              <a:rPr lang="en" sz="1400"/>
              <a:t> 0.7092 (Positive)</a:t>
            </a: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ATYPICAL ANGINA:</a:t>
            </a:r>
            <a:r>
              <a:rPr lang="en" sz="1400"/>
              <a:t> -0.8880 (Negative)</a:t>
            </a: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NON-ANGINAL PAIN:</a:t>
            </a:r>
            <a:r>
              <a:rPr lang="en" sz="1400"/>
              <a:t> -0.6348 (Negative)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0" b="1"/>
              <a:t>Interpretation of Dim 1:</a:t>
            </a:r>
            <a:endParaRPr sz="1400" b="1"/>
          </a:p>
          <a:p>
            <a:pPr marL="457200" lvl="0" indent="-31750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b="1"/>
              <a:t>Dimension 1</a:t>
            </a:r>
            <a:r>
              <a:rPr lang="en" sz="1400"/>
              <a:t> seems to separate individuals based on cardiovascular health, particularly </a:t>
            </a:r>
            <a:r>
              <a:rPr lang="en" sz="1400" b="1"/>
              <a:t>heart disease and related conditions</a:t>
            </a:r>
            <a:r>
              <a:rPr lang="en" sz="1400"/>
              <a:t> (e.g., angina, thalassemia).</a:t>
            </a:r>
            <a:endParaRPr sz="1400"/>
          </a:p>
          <a:p>
            <a:pPr marL="457200" lvl="0" indent="-31750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The </a:t>
            </a:r>
            <a:r>
              <a:rPr lang="en" sz="1400" b="1"/>
              <a:t>positive end of Dimension 1</a:t>
            </a:r>
            <a:r>
              <a:rPr lang="en" sz="1400"/>
              <a:t> reflects individuals with heart disease, exercise-induced angina, older age groups, and males.</a:t>
            </a:r>
            <a:endParaRPr sz="1400"/>
          </a:p>
          <a:p>
            <a:pPr marL="457200" lvl="0" indent="-31750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The </a:t>
            </a:r>
            <a:r>
              <a:rPr lang="en" sz="1400" b="1"/>
              <a:t>negative</a:t>
            </a:r>
            <a:r>
              <a:rPr lang="en" sz="1400"/>
              <a:t> end shows individuals </a:t>
            </a:r>
            <a:r>
              <a:rPr lang="en" sz="1400" b="1"/>
              <a:t>without heart disease,</a:t>
            </a:r>
            <a:r>
              <a:rPr lang="en" sz="1400"/>
              <a:t> those without exercise-induced angina, younger individuals, and those experiencing non-anginal chest pain.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Interpretations from plot</a:t>
            </a:r>
            <a:endParaRPr/>
          </a:p>
        </p:txBody>
      </p:sp>
      <p:sp>
        <p:nvSpPr>
          <p:cNvPr id="537" name="Google Shape;537;p8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Dimension 2 (Dim 2) - Key Contributors</a:t>
            </a: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FEMALE: </a:t>
            </a:r>
            <a:r>
              <a:rPr lang="en" sz="1400"/>
              <a:t>0.7807 (Strong positive)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MALE:</a:t>
            </a:r>
            <a:r>
              <a:rPr lang="en" sz="1400"/>
              <a:t> -0.3729 (Negative)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ABNORMALITY (ECG): </a:t>
            </a:r>
            <a:r>
              <a:rPr lang="en" sz="1400"/>
              <a:t>4.8161 (Very strong positive)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NORMAL (ECG):</a:t>
            </a:r>
            <a:r>
              <a:rPr lang="en" sz="1400"/>
              <a:t> -0.2260 (Mild negative)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70 and above:</a:t>
            </a:r>
            <a:r>
              <a:rPr lang="en" sz="1400"/>
              <a:t> 2.9249 (Strong positive)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30-49:</a:t>
            </a:r>
            <a:r>
              <a:rPr lang="en" sz="1400"/>
              <a:t> -0.5714 (Weak negative)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Interpretation of Dim 2:</a:t>
            </a: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Dimension 2</a:t>
            </a:r>
            <a:r>
              <a:rPr lang="en" sz="1400"/>
              <a:t> captures the</a:t>
            </a:r>
            <a:r>
              <a:rPr lang="en" sz="1400" b="1"/>
              <a:t> gender, age, and ECG findings.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Females</a:t>
            </a:r>
            <a:r>
              <a:rPr lang="en" sz="1400"/>
              <a:t> and individuals </a:t>
            </a:r>
            <a:r>
              <a:rPr lang="en" sz="1400" b="1"/>
              <a:t>aged 70 and above </a:t>
            </a:r>
            <a:r>
              <a:rPr lang="en" sz="1400"/>
              <a:t>cluster positively, indicating </a:t>
            </a:r>
            <a:r>
              <a:rPr lang="en" sz="1400" b="1"/>
              <a:t>different diagnostic patterns or severity</a:t>
            </a:r>
            <a:r>
              <a:rPr lang="en" sz="1400"/>
              <a:t>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 b="1"/>
              <a:t>Abnormal ECG findings</a:t>
            </a:r>
            <a:r>
              <a:rPr lang="en" sz="1400"/>
              <a:t> are associated with a </a:t>
            </a:r>
            <a:r>
              <a:rPr lang="en" sz="1400" b="1"/>
              <a:t>positive position</a:t>
            </a:r>
            <a:r>
              <a:rPr lang="en" sz="1400"/>
              <a:t> on the axis.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43" name="Google Shape;543;p86"/>
          <p:cNvSpPr txBox="1">
            <a:spLocks noGrp="1"/>
          </p:cNvSpPr>
          <p:nvPr>
            <p:ph type="body" idx="1"/>
          </p:nvPr>
        </p:nvSpPr>
        <p:spPr>
          <a:xfrm>
            <a:off x="311700" y="11007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544" name="Google Shape;544;p86"/>
          <p:cNvGraphicFramePr/>
          <p:nvPr/>
        </p:nvGraphicFramePr>
        <p:xfrm>
          <a:off x="952500" y="1555375"/>
          <a:ext cx="7239000" cy="1813440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Sensitivity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Specificity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</a:t>
                      </a:r>
                      <a:endParaRPr sz="1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PCA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65.52%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80.65%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73%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LDA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81.02%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90.62%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86.2%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Stepwise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85.62%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84.67%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85.19%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</a:t>
            </a:r>
            <a:endParaRPr/>
          </a:p>
        </p:txBody>
      </p:sp>
      <p:sp>
        <p:nvSpPr>
          <p:cNvPr id="550" name="Google Shape;550;p8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limited to 303 samples; results may not generalize to larger populations.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class imbalance could cause a bias in the modeling.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methods assume linearity; nonlinear methods were not explored.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dataset primarily focuses on clinical variables, excluding other important predictors like lifestyle factors (e.g., smoking, diet) or genetic predispositions.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of our Study</a:t>
            </a:r>
            <a:endParaRPr/>
          </a:p>
        </p:txBody>
      </p:sp>
      <p:sp>
        <p:nvSpPr>
          <p:cNvPr id="556" name="Google Shape;556;p88"/>
          <p:cNvSpPr txBox="1">
            <a:spLocks noGrp="1"/>
          </p:cNvSpPr>
          <p:nvPr>
            <p:ph type="body" idx="1"/>
          </p:nvPr>
        </p:nvSpPr>
        <p:spPr>
          <a:xfrm>
            <a:off x="311700" y="1081425"/>
            <a:ext cx="8639700" cy="3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Based on our analysis on the Cleaveland Dataset we conclude that - </a:t>
            </a:r>
            <a:endParaRPr sz="1400"/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PCA</a:t>
            </a:r>
            <a:r>
              <a:rPr lang="en" sz="1400"/>
              <a:t> reduced the dataset to </a:t>
            </a:r>
            <a:r>
              <a:rPr lang="en" sz="1400" b="1"/>
              <a:t>5 components</a:t>
            </a:r>
            <a:r>
              <a:rPr lang="en" sz="1400"/>
              <a:t> that explains 90% of the variance.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lang="en" sz="1400" b="1"/>
              <a:t>LDA </a:t>
            </a:r>
            <a:r>
              <a:rPr lang="en" sz="1400"/>
              <a:t>model is effective enough to classify patients into heart and non heart diseases. Even with false positive due to data imbalance, </a:t>
            </a:r>
            <a:r>
              <a:rPr lang="en" sz="1400" b="1"/>
              <a:t>90%</a:t>
            </a:r>
            <a:r>
              <a:rPr lang="en" sz="1400"/>
              <a:t> of the patients’ condition is classified effectively.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lang="en" sz="1400" b="1"/>
              <a:t>Stepwise Regression </a:t>
            </a:r>
            <a:r>
              <a:rPr lang="en" sz="1400"/>
              <a:t>revealed the </a:t>
            </a:r>
            <a:r>
              <a:rPr lang="en" sz="1400" b="1"/>
              <a:t>7 most significant predictors</a:t>
            </a:r>
            <a:r>
              <a:rPr lang="en" sz="1400"/>
              <a:t> - Thalassemia, Number of Major Vessels (Fluoroscopy),ST Depression Induced by Exercise,Chest Pain Type,Sex,Resting Blood Pressure,Peak Exercise ST Segment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FA</a:t>
            </a:r>
            <a:r>
              <a:rPr lang="en" sz="1400"/>
              <a:t> revealed</a:t>
            </a:r>
            <a:r>
              <a:rPr lang="en" sz="1400" b="1"/>
              <a:t> 3 underlying factors</a:t>
            </a:r>
            <a:r>
              <a:rPr lang="en" sz="1400"/>
              <a:t> -Cardiovascular Activity and Exercise Capacity, Age-Related Cardiovascular Health&amp; Exercise Stress and Heart Function During Exercise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MCA</a:t>
            </a:r>
            <a:r>
              <a:rPr lang="en" sz="1400"/>
              <a:t> identified </a:t>
            </a:r>
            <a:r>
              <a:rPr lang="en" sz="1400" b="1"/>
              <a:t>meaningful patterns among categorical data</a:t>
            </a:r>
            <a:r>
              <a:rPr lang="en" sz="1400"/>
              <a:t>, complementing quantitative analysis.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works</a:t>
            </a:r>
            <a:endParaRPr/>
          </a:p>
        </p:txBody>
      </p:sp>
      <p:sp>
        <p:nvSpPr>
          <p:cNvPr id="562" name="Google Shape;562;p8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on larger, more diverse datasets.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advanced techniques like Random Forest, neural networks with dimensionality reduction to get an efficient predictive model.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Handling of Categorical Data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</a:t>
            </a:r>
            <a:endParaRPr/>
          </a:p>
        </p:txBody>
      </p:sp>
      <p:sp>
        <p:nvSpPr>
          <p:cNvPr id="568" name="Google Shape;568;p9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contribution </a:t>
            </a:r>
            <a:endParaRPr/>
          </a:p>
        </p:txBody>
      </p:sp>
      <p:graphicFrame>
        <p:nvGraphicFramePr>
          <p:cNvPr id="569" name="Google Shape;569;p90"/>
          <p:cNvGraphicFramePr/>
          <p:nvPr/>
        </p:nvGraphicFramePr>
        <p:xfrm>
          <a:off x="1825650" y="1882525"/>
          <a:ext cx="5057800" cy="2686500"/>
        </p:xfrm>
        <a:graphic>
          <a:graphicData uri="http://schemas.openxmlformats.org/drawingml/2006/table">
            <a:tbl>
              <a:tblPr>
                <a:noFill/>
                <a:tableStyleId>{55FABCC1-0B69-4D52-BD20-FDF8063B6DB6}</a:tableStyleId>
              </a:tblPr>
              <a:tblGrid>
                <a:gridCol w="236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Name</a:t>
                      </a:r>
                      <a:endParaRPr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Contribution</a:t>
                      </a:r>
                      <a:endParaRPr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Shwetha</a:t>
                      </a:r>
                      <a:endParaRPr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Rachel</a:t>
                      </a:r>
                      <a:endParaRPr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Teshani</a:t>
                      </a:r>
                      <a:endParaRPr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Komalpreet</a:t>
                      </a:r>
                      <a:endParaRPr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ctrTitle"/>
          </p:nvPr>
        </p:nvSpPr>
        <p:spPr>
          <a:xfrm>
            <a:off x="651350" y="138773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Literature Review</a:t>
            </a:r>
            <a:endParaRPr sz="5700"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2324650" y="2410156"/>
            <a:ext cx="48705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325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Dimensionality Reduction Techniques for Heart Disease Diagnosis</a:t>
            </a:r>
            <a:endParaRPr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159050" y="104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Literature Review</a:t>
            </a:r>
            <a:endParaRPr sz="2840"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206025" y="744525"/>
            <a:ext cx="8520600" cy="4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74" b="1">
                <a:solidFill>
                  <a:srgbClr val="242424"/>
                </a:solidFill>
                <a:highlight>
                  <a:srgbClr val="FFFFFF"/>
                </a:highlight>
              </a:rPr>
              <a:t>Overview</a:t>
            </a:r>
            <a:r>
              <a:rPr lang="en" sz="2074">
                <a:solidFill>
                  <a:srgbClr val="242424"/>
                </a:solidFill>
                <a:highlight>
                  <a:srgbClr val="FFFFFF"/>
                </a:highlight>
              </a:rPr>
              <a:t>:</a:t>
            </a:r>
            <a:endParaRPr sz="2074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352425" algn="l" rtl="0">
              <a:spcBef>
                <a:spcPts val="1600"/>
              </a:spcBef>
              <a:spcAft>
                <a:spcPts val="0"/>
              </a:spcAft>
              <a:buClr>
                <a:srgbClr val="242424"/>
              </a:buClr>
              <a:buSzPts val="1950"/>
              <a:buChar char="●"/>
            </a:pPr>
            <a:r>
              <a:rPr lang="en" sz="1950">
                <a:solidFill>
                  <a:srgbClr val="242424"/>
                </a:solidFill>
                <a:highlight>
                  <a:srgbClr val="FFFFFF"/>
                </a:highlight>
              </a:rPr>
              <a:t>Heart disease is a leading cause of mortality worldwide.</a:t>
            </a:r>
            <a:endParaRPr sz="195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50"/>
              <a:buChar char="●"/>
            </a:pPr>
            <a:r>
              <a:rPr lang="en" sz="1950">
                <a:solidFill>
                  <a:srgbClr val="242424"/>
                </a:solidFill>
                <a:highlight>
                  <a:srgbClr val="FFFFFF"/>
                </a:highlight>
              </a:rPr>
              <a:t>Accurate and efficient diagnosis is crucial for effective treatment.</a:t>
            </a:r>
            <a:endParaRPr sz="195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50"/>
              <a:buChar char="●"/>
            </a:pPr>
            <a:r>
              <a:rPr lang="en" sz="1950">
                <a:solidFill>
                  <a:srgbClr val="242424"/>
                </a:solidFill>
                <a:highlight>
                  <a:srgbClr val="FFFFFF"/>
                </a:highlight>
              </a:rPr>
              <a:t>Medical datasets are often high-dimensional and complex, necessitating dimensionality reduction techniques.</a:t>
            </a:r>
            <a:endParaRPr sz="195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6" b="1">
                <a:solidFill>
                  <a:srgbClr val="242424"/>
                </a:solidFill>
                <a:highlight>
                  <a:srgbClr val="FFFFFF"/>
                </a:highlight>
              </a:rPr>
              <a:t>Importance of Dimensionality Reduction:</a:t>
            </a:r>
            <a:endParaRPr sz="2006" b="1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647700" lvl="0" indent="-355996" algn="l" rtl="0">
              <a:spcBef>
                <a:spcPts val="1100"/>
              </a:spcBef>
              <a:spcAft>
                <a:spcPts val="0"/>
              </a:spcAft>
              <a:buClr>
                <a:srgbClr val="242424"/>
              </a:buClr>
              <a:buSzPts val="2006"/>
              <a:buFont typeface="Open Sans"/>
              <a:buChar char="●"/>
            </a:pPr>
            <a:r>
              <a:rPr lang="en" sz="2006">
                <a:solidFill>
                  <a:srgbClr val="242424"/>
                </a:solidFill>
                <a:highlight>
                  <a:srgbClr val="FFFFFF"/>
                </a:highlight>
              </a:rPr>
              <a:t>Reduces computational complexity.</a:t>
            </a:r>
            <a:endParaRPr sz="2006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647700" lvl="0" indent="-355996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6"/>
              <a:buFont typeface="Open Sans"/>
              <a:buChar char="●"/>
            </a:pPr>
            <a:r>
              <a:rPr lang="en" sz="2006">
                <a:solidFill>
                  <a:srgbClr val="242424"/>
                </a:solidFill>
                <a:highlight>
                  <a:srgbClr val="FFFFFF"/>
                </a:highlight>
              </a:rPr>
              <a:t>Enhances the performance of machine learning models.</a:t>
            </a:r>
            <a:endParaRPr sz="2006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647700" lvl="0" indent="-355996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6"/>
              <a:buFont typeface="Open Sans"/>
              <a:buChar char="●"/>
            </a:pPr>
            <a:r>
              <a:rPr lang="en" sz="2006">
                <a:solidFill>
                  <a:srgbClr val="242424"/>
                </a:solidFill>
                <a:highlight>
                  <a:srgbClr val="FFFFFF"/>
                </a:highlight>
              </a:rPr>
              <a:t>Helps in identifying the most relevant features for diagnosis</a:t>
            </a:r>
            <a:endParaRPr sz="2006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4587</Words>
  <Application>Microsoft Macintosh PowerPoint</Application>
  <PresentationFormat>On-screen Show (16:9)</PresentationFormat>
  <Paragraphs>724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PT Sans Narrow</vt:lpstr>
      <vt:lpstr>Open Sans</vt:lpstr>
      <vt:lpstr>Roboto Mono</vt:lpstr>
      <vt:lpstr>Roboto</vt:lpstr>
      <vt:lpstr>Calibri</vt:lpstr>
      <vt:lpstr>Tropic</vt:lpstr>
      <vt:lpstr>Dimensionality Reduction Techniques for Improved Diagnosis of Heart Disease</vt:lpstr>
      <vt:lpstr>Introduction</vt:lpstr>
      <vt:lpstr>Objectives</vt:lpstr>
      <vt:lpstr>Overview</vt:lpstr>
      <vt:lpstr>Dataset Overview</vt:lpstr>
      <vt:lpstr>PowerPoint Presentation</vt:lpstr>
      <vt:lpstr>Possible bias</vt:lpstr>
      <vt:lpstr>Literature Review</vt:lpstr>
      <vt:lpstr>Literature Review</vt:lpstr>
      <vt:lpstr>Principal Component Analysis (PCA)</vt:lpstr>
      <vt:lpstr>Factor Analysis (FA) </vt:lpstr>
      <vt:lpstr>Reference</vt:lpstr>
      <vt:lpstr>Data Cleaning</vt:lpstr>
      <vt:lpstr>Insights from Exploratory Analysis</vt:lpstr>
      <vt:lpstr>Distribution of Numerical Features</vt:lpstr>
      <vt:lpstr>PowerPoint Presentation</vt:lpstr>
      <vt:lpstr>PowerPoint Presentation</vt:lpstr>
      <vt:lpstr>Box Plots of Numerical Variable</vt:lpstr>
      <vt:lpstr>Do we need Principal Component Analysis?</vt:lpstr>
      <vt:lpstr>How many Principal Components?</vt:lpstr>
      <vt:lpstr>How many Principal Components?</vt:lpstr>
      <vt:lpstr>Visualization in Principal Component Space </vt:lpstr>
      <vt:lpstr>Visualization in Principal Component Space</vt:lpstr>
      <vt:lpstr>Understanding Variable Contributions in PCA</vt:lpstr>
      <vt:lpstr>Insights from the Biplot</vt:lpstr>
      <vt:lpstr>PCA &amp; Logistic Regression</vt:lpstr>
      <vt:lpstr>Classification Results</vt:lpstr>
      <vt:lpstr>Weakness</vt:lpstr>
      <vt:lpstr>LDA</vt:lpstr>
      <vt:lpstr>LDA vs PCA</vt:lpstr>
      <vt:lpstr>LDA vs PCA</vt:lpstr>
      <vt:lpstr>LDA Model Output</vt:lpstr>
      <vt:lpstr>Boxplot</vt:lpstr>
      <vt:lpstr>Classification Results</vt:lpstr>
      <vt:lpstr>ROC Curve</vt:lpstr>
      <vt:lpstr>Cut off Value</vt:lpstr>
      <vt:lpstr>Cut off Value</vt:lpstr>
      <vt:lpstr>Weakness</vt:lpstr>
      <vt:lpstr>Stepwise Regression</vt:lpstr>
      <vt:lpstr>Regression Model with All Variables </vt:lpstr>
      <vt:lpstr>Stepwise Regression </vt:lpstr>
      <vt:lpstr>Forward Stepwise Regression</vt:lpstr>
      <vt:lpstr>Backward Stepwise Regression</vt:lpstr>
      <vt:lpstr>Both Directions Stepwise Regression</vt:lpstr>
      <vt:lpstr>Determining the most accurate threshold for classification</vt:lpstr>
      <vt:lpstr>Performance Metrics across Thresholds</vt:lpstr>
      <vt:lpstr>Validate the chosen threshold</vt:lpstr>
      <vt:lpstr>For the Complete Data Set</vt:lpstr>
      <vt:lpstr>Factor Analysis</vt:lpstr>
      <vt:lpstr>Why do we need Factor Analysis for this data? </vt:lpstr>
      <vt:lpstr>Steps to Conduct EFA</vt:lpstr>
      <vt:lpstr>Step 1: Is Data Suitable for FA? – Correlations in Dataset</vt:lpstr>
      <vt:lpstr>Step 1: Is Data Suitable for FA? – Power: Test of Sampling Adequacy</vt:lpstr>
      <vt:lpstr>How many factors/components do I have?</vt:lpstr>
      <vt:lpstr>Parallel Analysis</vt:lpstr>
      <vt:lpstr>Parallel Analysis Scree Plots</vt:lpstr>
      <vt:lpstr>Kaiser Criterion</vt:lpstr>
      <vt:lpstr> Resolving Factor Selection: Kaiser Criterion vs. Parallel Analysis</vt:lpstr>
      <vt:lpstr>Factor Rotation</vt:lpstr>
      <vt:lpstr>Factor Rotation - No Rotation</vt:lpstr>
      <vt:lpstr>Diagram/ Variance Explained - No Rotation</vt:lpstr>
      <vt:lpstr>Factor Rotation- Varimax</vt:lpstr>
      <vt:lpstr>Diagram/Variance Explained : Varimax</vt:lpstr>
      <vt:lpstr>Factor Rotation : Oblique</vt:lpstr>
      <vt:lpstr>Oblique Diagram</vt:lpstr>
      <vt:lpstr>MCA</vt:lpstr>
      <vt:lpstr>Variables for MCA </vt:lpstr>
      <vt:lpstr>Chi-Square Test Results and MCA Validation</vt:lpstr>
      <vt:lpstr>MCA Contribution of Variables to Dimensions</vt:lpstr>
      <vt:lpstr>MCA Contribution of Variables to Dimensions </vt:lpstr>
      <vt:lpstr>MCA Plot</vt:lpstr>
      <vt:lpstr>Interpretations from plot</vt:lpstr>
      <vt:lpstr>Interpretations from plot</vt:lpstr>
      <vt:lpstr>Summary</vt:lpstr>
      <vt:lpstr>Limitations </vt:lpstr>
      <vt:lpstr>Conclusion of our Study</vt:lpstr>
      <vt:lpstr>Further works</vt:lpstr>
      <vt:lpstr>Team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Techniques for Improved Diagnosis of Heart Disease</dc:title>
  <cp:lastModifiedBy>' Komalpreet</cp:lastModifiedBy>
  <cp:revision>1</cp:revision>
  <dcterms:modified xsi:type="dcterms:W3CDTF">2024-11-26T06:47:44Z</dcterms:modified>
</cp:coreProperties>
</file>